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6" r:id="rId13"/>
    <p:sldId id="268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71E25470-08DB-4CEE-B421-A3AC2CD73257}" type="datetimeFigureOut">
              <a:rPr lang="en-US" smtClean="0"/>
              <a:t>10/27/2020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EDE729A6-9717-40A7-8FA3-A4535C1419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4667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E25470-08DB-4CEE-B421-A3AC2CD73257}" type="datetimeFigureOut">
              <a:rPr lang="en-US" smtClean="0"/>
              <a:t>10/27/2020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729A6-9717-40A7-8FA3-A4535C1419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78857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E25470-08DB-4CEE-B421-A3AC2CD73257}" type="datetimeFigureOut">
              <a:rPr lang="en-US" smtClean="0"/>
              <a:t>10/27/2020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729A6-9717-40A7-8FA3-A4535C1419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4289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E25470-08DB-4CEE-B421-A3AC2CD73257}" type="datetimeFigureOut">
              <a:rPr lang="en-US" smtClean="0"/>
              <a:t>10/27/2020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729A6-9717-40A7-8FA3-A4535C14199B}" type="slidenum">
              <a:rPr lang="en-US" smtClean="0"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340507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E25470-08DB-4CEE-B421-A3AC2CD73257}" type="datetimeFigureOut">
              <a:rPr lang="en-US" smtClean="0"/>
              <a:t>10/27/2020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729A6-9717-40A7-8FA3-A4535C1419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50953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E25470-08DB-4CEE-B421-A3AC2CD73257}" type="datetimeFigureOut">
              <a:rPr lang="en-US" smtClean="0"/>
              <a:t>10/27/2020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729A6-9717-40A7-8FA3-A4535C1419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10951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E25470-08DB-4CEE-B421-A3AC2CD73257}" type="datetimeFigureOut">
              <a:rPr lang="en-US" smtClean="0"/>
              <a:t>10/27/2020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729A6-9717-40A7-8FA3-A4535C1419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4495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E25470-08DB-4CEE-B421-A3AC2CD73257}" type="datetimeFigureOut">
              <a:rPr lang="en-US" smtClean="0"/>
              <a:t>10/27/2020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729A6-9717-40A7-8FA3-A4535C1419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4038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E25470-08DB-4CEE-B421-A3AC2CD73257}" type="datetimeFigureOut">
              <a:rPr lang="en-US" smtClean="0"/>
              <a:t>10/27/2020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729A6-9717-40A7-8FA3-A4535C1419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4966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E25470-08DB-4CEE-B421-A3AC2CD73257}" type="datetimeFigureOut">
              <a:rPr lang="en-US" smtClean="0"/>
              <a:t>10/27/2020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729A6-9717-40A7-8FA3-A4535C1419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8598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E25470-08DB-4CEE-B421-A3AC2CD73257}" type="datetimeFigureOut">
              <a:rPr lang="en-US" smtClean="0"/>
              <a:t>10/27/2020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729A6-9717-40A7-8FA3-A4535C1419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1891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E25470-08DB-4CEE-B421-A3AC2CD73257}" type="datetimeFigureOut">
              <a:rPr lang="en-US" smtClean="0"/>
              <a:t>10/27/2020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729A6-9717-40A7-8FA3-A4535C1419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0622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E25470-08DB-4CEE-B421-A3AC2CD73257}" type="datetimeFigureOut">
              <a:rPr lang="en-US" smtClean="0"/>
              <a:t>10/27/2020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729A6-9717-40A7-8FA3-A4535C1419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2506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E25470-08DB-4CEE-B421-A3AC2CD73257}" type="datetimeFigureOut">
              <a:rPr lang="en-US" smtClean="0"/>
              <a:t>10/27/2020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729A6-9717-40A7-8FA3-A4535C1419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6435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E25470-08DB-4CEE-B421-A3AC2CD73257}" type="datetimeFigureOut">
              <a:rPr lang="en-US" smtClean="0"/>
              <a:t>10/27/2020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729A6-9717-40A7-8FA3-A4535C1419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6269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E25470-08DB-4CEE-B421-A3AC2CD73257}" type="datetimeFigureOut">
              <a:rPr lang="en-US" smtClean="0"/>
              <a:t>10/27/2020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729A6-9717-40A7-8FA3-A4535C1419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0098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E25470-08DB-4CEE-B421-A3AC2CD73257}" type="datetimeFigureOut">
              <a:rPr lang="en-US" smtClean="0"/>
              <a:t>10/27/2020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729A6-9717-40A7-8FA3-A4535C1419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8950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E25470-08DB-4CEE-B421-A3AC2CD73257}" type="datetimeFigureOut">
              <a:rPr lang="en-US" smtClean="0"/>
              <a:t>10/27/2020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E729A6-9717-40A7-8FA3-A4535C1419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61899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1493B-8936-45C6-BE26-E1D5368C0CE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fa-IR" sz="6000" dirty="0">
                <a:cs typeface="B Nazanin" panose="00000400000000000000" pitchFamily="2" charset="-78"/>
              </a:rPr>
              <a:t>حل تمرین سری چهارم</a:t>
            </a:r>
            <a:endParaRPr lang="en-US" sz="6000" dirty="0"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560484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03D3700-F914-4E0D-83D4-E9B50E65381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Autofit/>
              </a:bodyPr>
              <a:lstStyle/>
              <a:p>
                <a:pPr marL="342900" marR="0" lvl="0" indent="-342900" algn="r" rtl="1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fa-IR" sz="2000" dirty="0">
                    <a:solidFill>
                      <a:schemeClr val="bg1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B Nazanin" panose="00000400000000000000" pitchFamily="2" charset="-78"/>
                  </a:rPr>
                  <a:t>5-توابع زیر را در نظر بگیرید. (20 نمره)</a:t>
                </a:r>
                <a:br>
                  <a:rPr lang="en-US" sz="2000" dirty="0">
                    <a:solidFill>
                      <a:schemeClr val="bg1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B Nazanin" panose="00000400000000000000" pitchFamily="2" charset="-78"/>
                  </a:rPr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u="none" strike="noStrike">
                              <a:solidFill>
                                <a:schemeClr val="bg1"/>
                              </a:solidFill>
                              <a:effectLst/>
                              <a:uFill>
                                <a:solidFill>
                                  <a:srgbClr val="000000"/>
                                </a:solidFill>
                              </a:u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Persian Pager Number"/>
                            </a:rPr>
                          </m:ctrlPr>
                        </m:sSubPr>
                        <m:e>
                          <m:r>
                            <a:rPr lang="en-US" sz="1600" i="1" u="none" strike="noStrike">
                              <a:solidFill>
                                <a:schemeClr val="bg1"/>
                              </a:solidFill>
                              <a:effectLst/>
                              <a:uFill>
                                <a:solidFill>
                                  <a:srgbClr val="000000"/>
                                </a:solidFill>
                              </a:u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Persian Pager Number"/>
                            </a:rPr>
                            <m:t>𝐹</m:t>
                          </m:r>
                        </m:e>
                        <m:sub>
                          <m:r>
                            <a:rPr lang="en-US" sz="1600" i="1" u="none" strike="noStrike">
                              <a:solidFill>
                                <a:schemeClr val="bg1"/>
                              </a:solidFill>
                              <a:effectLst/>
                              <a:uFill>
                                <a:solidFill>
                                  <a:srgbClr val="000000"/>
                                </a:solidFill>
                              </a:u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Persian Pager Number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1600" i="1" u="none" strike="noStrike">
                              <a:solidFill>
                                <a:schemeClr val="bg1"/>
                              </a:solidFill>
                              <a:effectLst/>
                              <a:uFill>
                                <a:solidFill>
                                  <a:srgbClr val="000000"/>
                                </a:solidFill>
                              </a:u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Persian Pager Number"/>
                            </a:rPr>
                          </m:ctrlPr>
                        </m:dPr>
                        <m:e>
                          <m:r>
                            <a:rPr lang="en-US" sz="1600" i="1" u="none" strike="noStrike">
                              <a:solidFill>
                                <a:schemeClr val="bg1"/>
                              </a:solidFill>
                              <a:effectLst/>
                              <a:uFill>
                                <a:solidFill>
                                  <a:srgbClr val="000000"/>
                                </a:solidFill>
                              </a:u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Persian Pager Number"/>
                            </a:rPr>
                            <m:t>𝑤</m:t>
                          </m:r>
                          <m:r>
                            <a:rPr lang="en-US" sz="1600" i="1" u="none" strike="noStrike">
                              <a:solidFill>
                                <a:schemeClr val="bg1"/>
                              </a:solidFill>
                              <a:effectLst/>
                              <a:uFill>
                                <a:solidFill>
                                  <a:srgbClr val="000000"/>
                                </a:solidFill>
                              </a:u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Persian Pager Number"/>
                            </a:rPr>
                            <m:t>,</m:t>
                          </m:r>
                          <m:r>
                            <a:rPr lang="en-US" sz="1600" i="1" u="none" strike="noStrike">
                              <a:solidFill>
                                <a:schemeClr val="bg1"/>
                              </a:solidFill>
                              <a:effectLst/>
                              <a:uFill>
                                <a:solidFill>
                                  <a:srgbClr val="000000"/>
                                </a:solidFill>
                              </a:u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Persian Pager Number"/>
                            </a:rPr>
                            <m:t>𝑥</m:t>
                          </m:r>
                          <m:r>
                            <a:rPr lang="en-US" sz="1600" i="1" u="none" strike="noStrike">
                              <a:solidFill>
                                <a:schemeClr val="bg1"/>
                              </a:solidFill>
                              <a:effectLst/>
                              <a:uFill>
                                <a:solidFill>
                                  <a:srgbClr val="000000"/>
                                </a:solidFill>
                              </a:u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Persian Pager Number"/>
                            </a:rPr>
                            <m:t>,</m:t>
                          </m:r>
                          <m:r>
                            <a:rPr lang="en-US" sz="1600" i="1" u="none" strike="noStrike">
                              <a:solidFill>
                                <a:schemeClr val="bg1"/>
                              </a:solidFill>
                              <a:effectLst/>
                              <a:uFill>
                                <a:solidFill>
                                  <a:srgbClr val="000000"/>
                                </a:solidFill>
                              </a:u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Persian Pager Number"/>
                            </a:rPr>
                            <m:t>𝑦</m:t>
                          </m:r>
                          <m:r>
                            <a:rPr lang="en-US" sz="1600" i="1" u="none" strike="noStrike">
                              <a:solidFill>
                                <a:schemeClr val="bg1"/>
                              </a:solidFill>
                              <a:effectLst/>
                              <a:uFill>
                                <a:solidFill>
                                  <a:srgbClr val="000000"/>
                                </a:solidFill>
                              </a:u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Persian Pager Number"/>
                            </a:rPr>
                            <m:t>,</m:t>
                          </m:r>
                          <m:r>
                            <a:rPr lang="en-US" sz="1600" i="1" u="none" strike="noStrike">
                              <a:solidFill>
                                <a:schemeClr val="bg1"/>
                              </a:solidFill>
                              <a:effectLst/>
                              <a:uFill>
                                <a:solidFill>
                                  <a:srgbClr val="000000"/>
                                </a:solidFill>
                              </a:u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Persian Pager Number"/>
                            </a:rPr>
                            <m:t>𝑧</m:t>
                          </m:r>
                        </m:e>
                      </m:d>
                      <m:r>
                        <a:rPr lang="en-US" sz="1600" i="1" u="none" strike="noStrike">
                          <a:solidFill>
                            <a:schemeClr val="bg1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Persian Pager Number"/>
                        </a:rPr>
                        <m:t>= </m:t>
                      </m:r>
                      <m:nary>
                        <m:naryPr>
                          <m:chr m:val="∑"/>
                          <m:limLoc m:val="undOvr"/>
                          <m:subHide m:val="on"/>
                          <m:supHide m:val="on"/>
                          <m:ctrlPr>
                            <a:rPr lang="en-US" sz="1600" i="1" u="none" strike="noStrike">
                              <a:solidFill>
                                <a:schemeClr val="bg1"/>
                              </a:solidFill>
                              <a:effectLst/>
                              <a:uFill>
                                <a:solidFill>
                                  <a:srgbClr val="000000"/>
                                </a:solidFill>
                              </a:u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Persian Pager Number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ctrlPr>
                                <a:rPr lang="en-US" sz="1600" i="1" u="none" strike="noStrike">
                                  <a:solidFill>
                                    <a:schemeClr val="bg1"/>
                                  </a:solidFill>
                                  <a:effectLst/>
                                  <a:uFill>
                                    <a:solidFill>
                                      <a:srgbClr val="000000"/>
                                    </a:solidFill>
                                  </a:u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Persian Pager Number"/>
                                </a:rPr>
                              </m:ctrlPr>
                            </m:dPr>
                            <m:e>
                              <m:r>
                                <a:rPr lang="en-US" sz="1600" i="1" u="none" strike="noStrike">
                                  <a:solidFill>
                                    <a:schemeClr val="bg1"/>
                                  </a:solidFill>
                                  <a:effectLst/>
                                  <a:uFill>
                                    <a:solidFill>
                                      <a:srgbClr val="000000"/>
                                    </a:solidFill>
                                  </a:u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Persian Pager Number"/>
                                </a:rPr>
                                <m:t>0</m:t>
                              </m:r>
                              <m:r>
                                <a:rPr lang="en-US" sz="1600" i="1" u="none" strike="noStrike">
                                  <a:solidFill>
                                    <a:schemeClr val="bg1"/>
                                  </a:solidFill>
                                  <a:effectLst/>
                                  <a:uFill>
                                    <a:solidFill>
                                      <a:srgbClr val="000000"/>
                                    </a:solidFill>
                                  </a:u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Persian Pager Number"/>
                                </a:rPr>
                                <m:t>,</m:t>
                              </m:r>
                              <m:r>
                                <a:rPr lang="en-US" sz="1600" i="1" u="none" strike="noStrike">
                                  <a:solidFill>
                                    <a:schemeClr val="bg1"/>
                                  </a:solidFill>
                                  <a:effectLst/>
                                  <a:uFill>
                                    <a:solidFill>
                                      <a:srgbClr val="000000"/>
                                    </a:solidFill>
                                  </a:u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Persian Pager Number"/>
                                </a:rPr>
                                <m:t>2</m:t>
                              </m:r>
                              <m:r>
                                <a:rPr lang="en-US" sz="1600" i="1" u="none" strike="noStrike">
                                  <a:solidFill>
                                    <a:schemeClr val="bg1"/>
                                  </a:solidFill>
                                  <a:effectLst/>
                                  <a:uFill>
                                    <a:solidFill>
                                      <a:srgbClr val="000000"/>
                                    </a:solidFill>
                                  </a:u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Persian Pager Number"/>
                                </a:rPr>
                                <m:t>,</m:t>
                              </m:r>
                              <m:r>
                                <a:rPr lang="en-US" sz="1600" i="1" u="none" strike="noStrike">
                                  <a:solidFill>
                                    <a:schemeClr val="bg1"/>
                                  </a:solidFill>
                                  <a:effectLst/>
                                  <a:uFill>
                                    <a:solidFill>
                                      <a:srgbClr val="000000"/>
                                    </a:solidFill>
                                  </a:u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Persian Pager Number"/>
                                </a:rPr>
                                <m:t>3</m:t>
                              </m:r>
                              <m:r>
                                <a:rPr lang="en-US" sz="1600" i="1" u="none" strike="noStrike">
                                  <a:solidFill>
                                    <a:schemeClr val="bg1"/>
                                  </a:solidFill>
                                  <a:effectLst/>
                                  <a:uFill>
                                    <a:solidFill>
                                      <a:srgbClr val="000000"/>
                                    </a:solidFill>
                                  </a:u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Persian Pager Number"/>
                                </a:rPr>
                                <m:t>,</m:t>
                              </m:r>
                              <m:r>
                                <a:rPr lang="en-US" sz="1600" i="1" u="none" strike="noStrike">
                                  <a:solidFill>
                                    <a:schemeClr val="bg1"/>
                                  </a:solidFill>
                                  <a:effectLst/>
                                  <a:uFill>
                                    <a:solidFill>
                                      <a:srgbClr val="000000"/>
                                    </a:solidFill>
                                  </a:u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Persian Pager Number"/>
                                </a:rPr>
                                <m:t>5</m:t>
                              </m:r>
                              <m:r>
                                <a:rPr lang="en-US" sz="1600" i="1" u="none" strike="noStrike">
                                  <a:solidFill>
                                    <a:schemeClr val="bg1"/>
                                  </a:solidFill>
                                  <a:effectLst/>
                                  <a:uFill>
                                    <a:solidFill>
                                      <a:srgbClr val="000000"/>
                                    </a:solidFill>
                                  </a:u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Persian Pager Number"/>
                                </a:rPr>
                                <m:t>,</m:t>
                              </m:r>
                              <m:r>
                                <a:rPr lang="en-US" sz="1600" i="1" u="none" strike="noStrike">
                                  <a:solidFill>
                                    <a:schemeClr val="bg1"/>
                                  </a:solidFill>
                                  <a:effectLst/>
                                  <a:uFill>
                                    <a:solidFill>
                                      <a:srgbClr val="000000"/>
                                    </a:solidFill>
                                  </a:u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Persian Pager Number"/>
                                </a:rPr>
                                <m:t>6</m:t>
                              </m:r>
                            </m:e>
                          </m:d>
                        </m:e>
                      </m:nary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sz="1600" i="1" u="none" strike="noStrike">
                              <a:solidFill>
                                <a:schemeClr val="bg1"/>
                              </a:solidFill>
                              <a:effectLst/>
                              <a:uFill>
                                <a:solidFill>
                                  <a:srgbClr val="000000"/>
                                </a:solidFill>
                              </a:u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</m:ctrlPr>
                        </m:sSubPr>
                        <m:e>
                          <m:r>
                            <a:rPr lang="en-US" sz="1600" i="1" u="none" strike="noStrike">
                              <a:solidFill>
                                <a:schemeClr val="bg1"/>
                              </a:solidFill>
                              <a:effectLst/>
                              <a:uFill>
                                <a:solidFill>
                                  <a:srgbClr val="000000"/>
                                </a:solidFill>
                              </a:u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𝐹</m:t>
                          </m:r>
                        </m:e>
                        <m:sub>
                          <m:r>
                            <a:rPr lang="en-US" sz="1600" i="1" u="none" strike="noStrike">
                              <a:solidFill>
                                <a:schemeClr val="bg1"/>
                              </a:solidFill>
                              <a:effectLst/>
                              <a:uFill>
                                <a:solidFill>
                                  <a:srgbClr val="000000"/>
                                </a:solidFill>
                              </a:u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1600" i="1" u="none" strike="noStrike">
                              <a:solidFill>
                                <a:schemeClr val="bg1"/>
                              </a:solidFill>
                              <a:effectLst/>
                              <a:uFill>
                                <a:solidFill>
                                  <a:srgbClr val="000000"/>
                                </a:solidFill>
                              </a:u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</m:ctrlPr>
                        </m:dPr>
                        <m:e>
                          <m:r>
                            <a:rPr lang="en-US" sz="1600" i="1" u="none" strike="noStrike">
                              <a:solidFill>
                                <a:schemeClr val="bg1"/>
                              </a:solidFill>
                              <a:effectLst/>
                              <a:uFill>
                                <a:solidFill>
                                  <a:srgbClr val="000000"/>
                                </a:solidFill>
                              </a:u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𝑤</m:t>
                          </m:r>
                          <m:r>
                            <a:rPr lang="en-US" sz="1600" i="1" u="none" strike="noStrike">
                              <a:solidFill>
                                <a:schemeClr val="bg1"/>
                              </a:solidFill>
                              <a:effectLst/>
                              <a:uFill>
                                <a:solidFill>
                                  <a:srgbClr val="000000"/>
                                </a:solidFill>
                              </a:u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,</m:t>
                          </m:r>
                          <m:r>
                            <a:rPr lang="en-US" sz="1600" i="1" u="none" strike="noStrike">
                              <a:solidFill>
                                <a:schemeClr val="bg1"/>
                              </a:solidFill>
                              <a:effectLst/>
                              <a:uFill>
                                <a:solidFill>
                                  <a:srgbClr val="000000"/>
                                </a:solidFill>
                              </a:u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𝑥</m:t>
                          </m:r>
                          <m:r>
                            <a:rPr lang="en-US" sz="1600" i="1" u="none" strike="noStrike">
                              <a:solidFill>
                                <a:schemeClr val="bg1"/>
                              </a:solidFill>
                              <a:effectLst/>
                              <a:uFill>
                                <a:solidFill>
                                  <a:srgbClr val="000000"/>
                                </a:solidFill>
                              </a:u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,</m:t>
                          </m:r>
                          <m:r>
                            <a:rPr lang="en-US" sz="1600" i="1" u="none" strike="noStrike">
                              <a:solidFill>
                                <a:schemeClr val="bg1"/>
                              </a:solidFill>
                              <a:effectLst/>
                              <a:uFill>
                                <a:solidFill>
                                  <a:srgbClr val="000000"/>
                                </a:solidFill>
                              </a:u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𝑦</m:t>
                          </m:r>
                          <m:r>
                            <a:rPr lang="en-US" sz="1600" i="1" u="none" strike="noStrike">
                              <a:solidFill>
                                <a:schemeClr val="bg1"/>
                              </a:solidFill>
                              <a:effectLst/>
                              <a:uFill>
                                <a:solidFill>
                                  <a:srgbClr val="000000"/>
                                </a:solidFill>
                              </a:u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,</m:t>
                          </m:r>
                          <m:r>
                            <a:rPr lang="en-US" sz="1600" i="1" u="none" strike="noStrike">
                              <a:solidFill>
                                <a:schemeClr val="bg1"/>
                              </a:solidFill>
                              <a:effectLst/>
                              <a:uFill>
                                <a:solidFill>
                                  <a:srgbClr val="000000"/>
                                </a:solidFill>
                              </a:u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𝑧</m:t>
                          </m:r>
                        </m:e>
                      </m:d>
                      <m:r>
                        <a:rPr lang="en-US" sz="1600" i="1" u="none" strike="noStrike">
                          <a:solidFill>
                            <a:schemeClr val="bg1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B Nazanin" panose="00000400000000000000" pitchFamily="2" charset="-78"/>
                        </a:rPr>
                        <m:t>= </m:t>
                      </m:r>
                      <m:nary>
                        <m:naryPr>
                          <m:chr m:val="∑"/>
                          <m:limLoc m:val="undOvr"/>
                          <m:subHide m:val="on"/>
                          <m:supHide m:val="on"/>
                          <m:ctrlPr>
                            <a:rPr lang="en-US" sz="1600" i="1" u="none" strike="noStrike">
                              <a:solidFill>
                                <a:schemeClr val="bg1"/>
                              </a:solidFill>
                              <a:effectLst/>
                              <a:uFill>
                                <a:solidFill>
                                  <a:srgbClr val="000000"/>
                                </a:solidFill>
                              </a:u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1600" i="1" u="none" strike="noStrike">
                              <a:solidFill>
                                <a:schemeClr val="bg1"/>
                              </a:solidFill>
                              <a:effectLst/>
                              <a:uFill>
                                <a:solidFill>
                                  <a:srgbClr val="000000"/>
                                </a:solidFill>
                              </a:u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(</m:t>
                          </m:r>
                          <m:r>
                            <a:rPr lang="en-US" sz="1600" i="1" u="none" strike="noStrike">
                              <a:solidFill>
                                <a:schemeClr val="bg1"/>
                              </a:solidFill>
                              <a:effectLst/>
                              <a:uFill>
                                <a:solidFill>
                                  <a:srgbClr val="000000"/>
                                </a:solidFill>
                              </a:u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0</m:t>
                          </m:r>
                          <m:r>
                            <a:rPr lang="en-US" sz="1600" i="1" u="none" strike="noStrike">
                              <a:solidFill>
                                <a:schemeClr val="bg1"/>
                              </a:solidFill>
                              <a:effectLst/>
                              <a:uFill>
                                <a:solidFill>
                                  <a:srgbClr val="000000"/>
                                </a:solidFill>
                              </a:u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,</m:t>
                          </m:r>
                          <m:r>
                            <a:rPr lang="en-US" sz="1600" i="1" u="none" strike="noStrike">
                              <a:solidFill>
                                <a:schemeClr val="bg1"/>
                              </a:solidFill>
                              <a:effectLst/>
                              <a:uFill>
                                <a:solidFill>
                                  <a:srgbClr val="000000"/>
                                </a:solidFill>
                              </a:u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1</m:t>
                          </m:r>
                          <m:r>
                            <a:rPr lang="en-US" sz="1600" i="1" u="none" strike="noStrike">
                              <a:solidFill>
                                <a:schemeClr val="bg1"/>
                              </a:solidFill>
                              <a:effectLst/>
                              <a:uFill>
                                <a:solidFill>
                                  <a:srgbClr val="000000"/>
                                </a:solidFill>
                              </a:u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,</m:t>
                          </m:r>
                          <m:r>
                            <a:rPr lang="en-US" sz="1600" i="1" u="none" strike="noStrike">
                              <a:solidFill>
                                <a:schemeClr val="bg1"/>
                              </a:solidFill>
                              <a:effectLst/>
                              <a:uFill>
                                <a:solidFill>
                                  <a:srgbClr val="000000"/>
                                </a:solidFill>
                              </a:u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3</m:t>
                          </m:r>
                          <m:r>
                            <a:rPr lang="en-US" sz="1600" i="1" u="none" strike="noStrike">
                              <a:solidFill>
                                <a:schemeClr val="bg1"/>
                              </a:solidFill>
                              <a:effectLst/>
                              <a:uFill>
                                <a:solidFill>
                                  <a:srgbClr val="000000"/>
                                </a:solidFill>
                              </a:u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,</m:t>
                          </m:r>
                          <m:r>
                            <a:rPr lang="en-US" sz="1600" i="1" u="none" strike="noStrike">
                              <a:solidFill>
                                <a:schemeClr val="bg1"/>
                              </a:solidFill>
                              <a:effectLst/>
                              <a:uFill>
                                <a:solidFill>
                                  <a:srgbClr val="000000"/>
                                </a:solidFill>
                              </a:u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7</m:t>
                          </m:r>
                          <m:r>
                            <a:rPr lang="en-US" sz="1600" i="1" u="none" strike="noStrike">
                              <a:solidFill>
                                <a:schemeClr val="bg1"/>
                              </a:solidFill>
                              <a:effectLst/>
                              <a:uFill>
                                <a:solidFill>
                                  <a:srgbClr val="000000"/>
                                </a:solidFill>
                              </a:u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br>
                  <a:rPr lang="en-US" sz="1600" dirty="0">
                    <a:solidFill>
                      <a:schemeClr val="bg1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B Nazanin" panose="00000400000000000000" pitchFamily="2" charset="-78"/>
                  </a:rPr>
                </a:br>
                <a:endParaRPr lang="en-US" sz="3200" dirty="0">
                  <a:solidFill>
                    <a:schemeClr val="bg1"/>
                  </a:solidFill>
                  <a:cs typeface="B Nazanin" panose="00000400000000000000" pitchFamily="2" charset="-78"/>
                </a:endParaRPr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03D3700-F914-4E0D-83D4-E9B50E65381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t="-6996" r="-7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4FFF8E08-F2A9-4ECC-9839-87D83F3078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111" y="2338433"/>
            <a:ext cx="11658600" cy="4009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0021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03D3700-F914-4E0D-83D4-E9B50E65381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Autofit/>
              </a:bodyPr>
              <a:lstStyle/>
              <a:p>
                <a:pPr marL="342900" marR="0" lvl="0" indent="-342900" algn="r" rtl="1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br>
                  <a:rPr lang="en-US" sz="1400" u="none" strike="noStrike" dirty="0">
                    <a:solidFill>
                      <a:schemeClr val="bg1"/>
                    </a:solidFill>
                    <a:effectLst/>
                    <a:uFill>
                      <a:solidFill>
                        <a:srgbClr val="000000"/>
                      </a:solidFill>
                    </a:uFill>
                    <a:latin typeface="Calibri" panose="020F0502020204030204" pitchFamily="34" charset="0"/>
                    <a:ea typeface="Segoe UI Symbol" panose="020B0502040204020203" pitchFamily="34" charset="0"/>
                    <a:cs typeface="B Nazanin" panose="00000400000000000000" pitchFamily="2" charset="-78"/>
                  </a:rPr>
                </a:br>
                <a:r>
                  <a:rPr lang="fa-IR" sz="1800" dirty="0">
                    <a:solidFill>
                      <a:schemeClr val="bg1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B Nazanin" panose="00000400000000000000" pitchFamily="2" charset="-78"/>
                  </a:rPr>
                  <a:t>با توجه به توابع داده شده درستی یا نادرستی عبارت­های زیر را با استفاده از جدول کارنو مشخص کنید.</a:t>
                </a:r>
                <a:br>
                  <a:rPr lang="en-US" sz="1800" dirty="0">
                    <a:solidFill>
                      <a:schemeClr val="bg1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B Nazanin" panose="00000400000000000000" pitchFamily="2" charset="-78"/>
                  </a:rPr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bar>
                        <m:barPr>
                          <m:pos m:val="top"/>
                          <m:ctrlPr>
                            <a:rPr lang="en-US" sz="14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</m:ctrlPr>
                        </m:barPr>
                        <m:e>
                          <m:r>
                            <a:rPr lang="en-US" sz="14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B Nazanin" panose="00000400000000000000" pitchFamily="2" charset="-78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B Nazanin" panose="00000400000000000000" pitchFamily="2" charset="-78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sz="1400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B Nazanin" panose="00000400000000000000" pitchFamily="2" charset="-78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4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B Nazanin" panose="00000400000000000000" pitchFamily="2" charset="-78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B Nazanin" panose="00000400000000000000" pitchFamily="2" charset="-78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sz="1400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B Nazanin" panose="00000400000000000000" pitchFamily="2" charset="-78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4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)</m:t>
                          </m:r>
                        </m:e>
                      </m:bar>
                      <m:r>
                        <a:rPr lang="en-US" sz="14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B Nazanin" panose="00000400000000000000" pitchFamily="2" charset="-78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subHide m:val="on"/>
                          <m:supHide m:val="on"/>
                          <m:ctrlPr>
                            <a:rPr lang="en-US" sz="14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14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(</m:t>
                          </m:r>
                          <m:r>
                            <a:rPr lang="en-US" sz="14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0</m:t>
                          </m:r>
                          <m:r>
                            <a:rPr lang="en-US" sz="14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,</m:t>
                          </m:r>
                          <m:r>
                            <a:rPr lang="en-US" sz="14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3</m:t>
                          </m:r>
                          <m:r>
                            <a:rPr lang="en-US" sz="14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br>
                  <a:rPr lang="en-US" sz="1400" dirty="0">
                    <a:solidFill>
                      <a:schemeClr val="bg1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B Nazanin" panose="00000400000000000000" pitchFamily="2" charset="-78"/>
                  </a:rPr>
                </a:br>
                <a:endParaRPr lang="en-US" sz="2800" dirty="0">
                  <a:solidFill>
                    <a:schemeClr val="bg1"/>
                  </a:solidFill>
                  <a:cs typeface="B Nazanin" panose="00000400000000000000" pitchFamily="2" charset="-78"/>
                </a:endParaRPr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03D3700-F914-4E0D-83D4-E9B50E65381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2FFE6AC-4E60-4B93-819C-4964246C8D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43214" y="2662856"/>
            <a:ext cx="10705571" cy="3242397"/>
          </a:xfrm>
        </p:spPr>
      </p:pic>
    </p:spTree>
    <p:extLst>
      <p:ext uri="{BB962C8B-B14F-4D97-AF65-F5344CB8AC3E}">
        <p14:creationId xmlns:p14="http://schemas.microsoft.com/office/powerpoint/2010/main" val="7025005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03D3700-F914-4E0D-83D4-E9B50E65381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Autofit/>
              </a:bodyPr>
              <a:lstStyle/>
              <a:p>
                <a:pPr marL="342900" marR="0" lvl="0" indent="-342900" algn="r" rtl="1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br>
                  <a:rPr lang="en-US" sz="1400" u="none" strike="noStrike" dirty="0">
                    <a:solidFill>
                      <a:schemeClr val="bg1"/>
                    </a:solidFill>
                    <a:effectLst/>
                    <a:uFill>
                      <a:solidFill>
                        <a:srgbClr val="000000"/>
                      </a:solidFill>
                    </a:uFill>
                    <a:latin typeface="Calibri" panose="020F0502020204030204" pitchFamily="34" charset="0"/>
                    <a:ea typeface="Segoe UI Symbol" panose="020B0502040204020203" pitchFamily="34" charset="0"/>
                    <a:cs typeface="B Nazanin" panose="00000400000000000000" pitchFamily="2" charset="-78"/>
                  </a:rPr>
                </a:br>
                <a:r>
                  <a:rPr lang="fa-IR" sz="1800" dirty="0">
                    <a:solidFill>
                      <a:schemeClr val="bg1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B Nazanin" panose="00000400000000000000" pitchFamily="2" charset="-78"/>
                  </a:rPr>
                  <a:t>با توجه به توابع داده شده درستی یا نادرستی عبارت­های زیر را با استفاده از جدول کارنو مشخص کنید.</a:t>
                </a:r>
                <a:br>
                  <a:rPr lang="en-US" sz="1400" i="1" dirty="0">
                    <a:solidFill>
                      <a:schemeClr val="bg1"/>
                    </a:solidFill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  <a:cs typeface="B Nazanin" panose="00000400000000000000" pitchFamily="2" charset="-78"/>
                  </a:rPr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</m:ctrlPr>
                        </m:sSubPr>
                        <m:e>
                          <m:r>
                            <a:rPr lang="en-US" sz="14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𝐹</m:t>
                          </m:r>
                        </m:e>
                        <m:sub>
                          <m:r>
                            <a:rPr lang="en-US" sz="14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1</m:t>
                          </m:r>
                        </m:sub>
                      </m:sSub>
                      <m:r>
                        <a:rPr lang="en-US" sz="14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B Nazanin" panose="00000400000000000000" pitchFamily="2" charset="-78"/>
                        </a:rPr>
                        <m:t>⨁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</m:ctrlPr>
                        </m:sSubPr>
                        <m:e>
                          <m:r>
                            <a:rPr lang="en-US" sz="14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𝐹</m:t>
                          </m:r>
                        </m:e>
                        <m:sub>
                          <m:r>
                            <a:rPr lang="en-US" sz="14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2</m:t>
                          </m:r>
                        </m:sub>
                      </m:sSub>
                      <m:r>
                        <a:rPr lang="en-US" sz="14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B Nazanin" panose="00000400000000000000" pitchFamily="2" charset="-78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subHide m:val="on"/>
                          <m:supHide m:val="on"/>
                          <m:ctrlPr>
                            <a:rPr lang="en-US" sz="14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14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(</m:t>
                          </m:r>
                          <m:r>
                            <a:rPr lang="en-US" sz="14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1</m:t>
                          </m:r>
                          <m:r>
                            <a:rPr lang="en-US" sz="14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,</m:t>
                          </m:r>
                          <m:r>
                            <a:rPr lang="en-US" sz="14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2</m:t>
                          </m:r>
                          <m:r>
                            <a:rPr lang="en-US" sz="14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,</m:t>
                          </m:r>
                          <m:r>
                            <a:rPr lang="en-US" sz="14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5</m:t>
                          </m:r>
                          <m:r>
                            <a:rPr lang="en-US" sz="14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,</m:t>
                          </m:r>
                          <m:r>
                            <a:rPr lang="en-US" sz="14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6</m:t>
                          </m:r>
                          <m:r>
                            <a:rPr lang="en-US" sz="14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,</m:t>
                          </m:r>
                          <m:r>
                            <a:rPr lang="en-US" sz="14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7</m:t>
                          </m:r>
                          <m:r>
                            <a:rPr lang="en-US" sz="14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br>
                  <a:rPr lang="en-US" sz="1400" dirty="0">
                    <a:solidFill>
                      <a:schemeClr val="bg1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B Nazanin" panose="00000400000000000000" pitchFamily="2" charset="-78"/>
                  </a:rPr>
                </a:br>
                <a:endParaRPr lang="en-US" sz="2800" dirty="0">
                  <a:solidFill>
                    <a:schemeClr val="bg1"/>
                  </a:solidFill>
                  <a:cs typeface="B Nazanin" panose="00000400000000000000" pitchFamily="2" charset="-78"/>
                </a:endParaRPr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03D3700-F914-4E0D-83D4-E9B50E65381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6EF7569-E0C1-4E3C-88D1-E036FF2C92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CC8D63C-462A-4AD6-A971-683CC140D8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950" y="2249487"/>
            <a:ext cx="11115675" cy="3541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2069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3B7204-BB59-4ABF-AF80-D7B666C431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6188" y="285750"/>
            <a:ext cx="9905998" cy="592138"/>
          </a:xfrm>
        </p:spPr>
        <p:txBody>
          <a:bodyPr>
            <a:normAutofit/>
          </a:bodyPr>
          <a:lstStyle/>
          <a:p>
            <a:pPr algn="r" rtl="1"/>
            <a:r>
              <a:rPr lang="fa-IR" sz="20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6- در جدول کارنوی 5 متغیره، مشخص کنید به طور کلی چه تعداد دسته می­توان تشکیل داد. (15 نمره)</a:t>
            </a:r>
            <a:endParaRPr lang="en-US" sz="4000" dirty="0">
              <a:solidFill>
                <a:schemeClr val="bg1"/>
              </a:solidFill>
              <a:cs typeface="B Nazanin" panose="00000400000000000000" pitchFamily="2" charset="-78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7EDDE0-883E-44D0-BF7C-C259BEEC7E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225" y="877889"/>
            <a:ext cx="8162925" cy="5808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9565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3C3D074-F81C-42DD-B485-E35C924F2B3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141413" y="371475"/>
                <a:ext cx="9905998" cy="1725613"/>
              </a:xfrm>
            </p:spPr>
            <p:txBody>
              <a:bodyPr>
                <a:normAutofit/>
              </a:bodyPr>
              <a:lstStyle/>
              <a:p>
                <a:pPr algn="r" rtl="1"/>
                <a:r>
                  <a:rPr lang="fa-IR" sz="1600" dirty="0">
                    <a:solidFill>
                      <a:schemeClr val="bg1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B Nazanin" panose="00000400000000000000" pitchFamily="2" charset="-78"/>
                  </a:rPr>
                  <a:t>1-توابع زیر را در نظر بگیرید و با استفاده از جدول کارنو موارد خواسته شده را انجام دهید. (</a:t>
                </a:r>
                <a:r>
                  <a:rPr lang="fa-IR" sz="1600" dirty="0">
                    <a:solidFill>
                      <a:schemeClr val="bg1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Persian Pager Number"/>
                  </a:rPr>
                  <a:t>40</a:t>
                </a:r>
                <a:r>
                  <a:rPr lang="fa-IR" sz="1600" dirty="0">
                    <a:solidFill>
                      <a:schemeClr val="bg1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B Nazanin" panose="00000400000000000000" pitchFamily="2" charset="-78"/>
                  </a:rPr>
                  <a:t> نمره)</a:t>
                </a:r>
                <a:br>
                  <a:rPr lang="en-US" sz="1600" dirty="0">
                    <a:solidFill>
                      <a:schemeClr val="bg1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𝑓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3</m:t>
                          </m:r>
                        </m:sub>
                      </m:sSub>
                      <m:d>
                        <m:dPr>
                          <m:ctrlPr>
                            <a:rPr lang="en-US" sz="16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</m:ctrlPr>
                        </m:dPr>
                        <m:e>
                          <m:r>
                            <a:rPr lang="en-US" sz="16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𝑤</m:t>
                          </m:r>
                          <m:r>
                            <a:rPr lang="en-US" sz="16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,</m:t>
                          </m:r>
                          <m:r>
                            <a:rPr lang="en-US" sz="16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𝑥</m:t>
                          </m:r>
                          <m:r>
                            <a:rPr lang="en-US" sz="16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,</m:t>
                          </m:r>
                          <m:r>
                            <a:rPr lang="en-US" sz="16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𝑦</m:t>
                          </m:r>
                          <m:r>
                            <a:rPr lang="en-US" sz="16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,</m:t>
                          </m:r>
                          <m:r>
                            <a:rPr lang="en-US" sz="16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𝑧</m:t>
                          </m:r>
                        </m:e>
                      </m:d>
                      <m:r>
                        <a:rPr lang="en-US" sz="16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B Nazanin" panose="00000400000000000000" pitchFamily="2" charset="-78"/>
                        </a:rPr>
                        <m:t>= </m:t>
                      </m:r>
                      <m:nary>
                        <m:naryPr>
                          <m:chr m:val="∑"/>
                          <m:limLoc m:val="undOvr"/>
                          <m:subHide m:val="on"/>
                          <m:supHide m:val="on"/>
                          <m:ctrlPr>
                            <a:rPr lang="en-US" sz="16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16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𝑚</m:t>
                          </m:r>
                          <m:r>
                            <a:rPr lang="en-US" sz="16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(</m:t>
                          </m:r>
                          <m:r>
                            <a:rPr lang="en-US" sz="16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0</m:t>
                          </m:r>
                          <m:r>
                            <a:rPr lang="en-US" sz="16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,</m:t>
                          </m:r>
                          <m:r>
                            <a:rPr lang="en-US" sz="16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1</m:t>
                          </m:r>
                          <m:r>
                            <a:rPr lang="en-US" sz="16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,</m:t>
                          </m:r>
                          <m:r>
                            <a:rPr lang="en-US" sz="16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2</m:t>
                          </m:r>
                          <m:r>
                            <a:rPr lang="en-US" sz="16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,</m:t>
                          </m:r>
                          <m:r>
                            <a:rPr lang="en-US" sz="16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4</m:t>
                          </m:r>
                          <m:r>
                            <a:rPr lang="en-US" sz="16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,</m:t>
                          </m:r>
                          <m:r>
                            <a:rPr lang="en-US" sz="16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5</m:t>
                          </m:r>
                          <m:r>
                            <a:rPr lang="en-US" sz="16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,</m:t>
                          </m:r>
                          <m:r>
                            <a:rPr lang="en-US" sz="16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6</m:t>
                          </m:r>
                          <m:r>
                            <a:rPr lang="en-US" sz="16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,</m:t>
                          </m:r>
                          <m:r>
                            <a:rPr lang="en-US" sz="16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8</m:t>
                          </m:r>
                          <m:r>
                            <a:rPr lang="en-US" sz="16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,</m:t>
                          </m:r>
                          <m:r>
                            <a:rPr lang="en-US" sz="16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9</m:t>
                          </m:r>
                          <m:r>
                            <a:rPr lang="en-US" sz="16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,</m:t>
                          </m:r>
                          <m:r>
                            <a:rPr lang="en-US" sz="16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12</m:t>
                          </m:r>
                          <m:r>
                            <a:rPr lang="en-US" sz="16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,</m:t>
                          </m:r>
                          <m:r>
                            <a:rPr lang="en-US" sz="16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13</m:t>
                          </m:r>
                          <m:r>
                            <a:rPr lang="en-US" sz="16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,</m:t>
                          </m:r>
                          <m:r>
                            <a:rPr lang="en-US" sz="16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14</m:t>
                          </m:r>
                          <m:r>
                            <a:rPr lang="en-US" sz="16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br>
                  <a:rPr lang="en-US" sz="1600" dirty="0">
                    <a:solidFill>
                      <a:schemeClr val="bg1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</a:br>
                <a:r>
                  <a:rPr lang="fa-IR" sz="1600" dirty="0">
                    <a:solidFill>
                      <a:schemeClr val="bg1"/>
                    </a:solidFill>
                  </a:rPr>
                  <a:t> </a:t>
                </a:r>
                <a:r>
                  <a:rPr lang="fa-IR" sz="1600" dirty="0">
                    <a:solidFill>
                      <a:schemeClr val="bg1"/>
                    </a:solidFill>
                    <a:cs typeface="B Nazanin" panose="00000400000000000000" pitchFamily="2" charset="-78"/>
                  </a:rPr>
                  <a:t>الف)</a:t>
                </a:r>
                <a:r>
                  <a:rPr lang="fa-IR" sz="1600" i="1" dirty="0">
                    <a:solidFill>
                      <a:schemeClr val="bg1"/>
                    </a:solidFill>
                    <a:cs typeface="B Nazanin" panose="00000400000000000000" pitchFamily="2" charset="-78"/>
                  </a:rPr>
                  <a:t> </a:t>
                </a:r>
                <a:r>
                  <a:rPr lang="fa-IR" sz="1600" dirty="0">
                    <a:solidFill>
                      <a:schemeClr val="bg1"/>
                    </a:solidFill>
                    <a:cs typeface="B Nazanin" panose="00000400000000000000" pitchFamily="2" charset="-78"/>
                  </a:rPr>
                  <a:t>ساده شده توابع را به صورت حاصل­جمع حاصل­ضرب­ها (</a:t>
                </a:r>
                <a:r>
                  <a:rPr lang="en-US" sz="1600" dirty="0">
                    <a:solidFill>
                      <a:schemeClr val="bg1"/>
                    </a:solidFill>
                    <a:cs typeface="B Nazanin" panose="00000400000000000000" pitchFamily="2" charset="-78"/>
                  </a:rPr>
                  <a:t>SOP</a:t>
                </a:r>
                <a:r>
                  <a:rPr lang="fa-IR" sz="1600" dirty="0">
                    <a:solidFill>
                      <a:schemeClr val="bg1"/>
                    </a:solidFill>
                    <a:cs typeface="B Nazanin" panose="00000400000000000000" pitchFamily="2" charset="-78"/>
                  </a:rPr>
                  <a:t>) بدست آورید.</a:t>
                </a:r>
                <a:br>
                  <a:rPr lang="en-US" sz="1600" dirty="0">
                    <a:solidFill>
                      <a:schemeClr val="bg1"/>
                    </a:solidFill>
                    <a:cs typeface="B Nazanin" panose="00000400000000000000" pitchFamily="2" charset="-78"/>
                  </a:rPr>
                </a:br>
                <a:r>
                  <a:rPr lang="fa-IR" sz="1600" dirty="0">
                    <a:solidFill>
                      <a:schemeClr val="bg1"/>
                    </a:solidFill>
                    <a:cs typeface="B Nazanin" panose="00000400000000000000" pitchFamily="2" charset="-78"/>
                  </a:rPr>
                  <a:t> ب) ساده شده مکمل توابع را به صورت حاصل­جمع حاصل­ضرب­ها (</a:t>
                </a:r>
                <a:r>
                  <a:rPr lang="en-US" sz="1600" dirty="0">
                    <a:solidFill>
                      <a:schemeClr val="bg1"/>
                    </a:solidFill>
                    <a:cs typeface="B Nazanin" panose="00000400000000000000" pitchFamily="2" charset="-78"/>
                  </a:rPr>
                  <a:t>SOP</a:t>
                </a:r>
                <a:r>
                  <a:rPr lang="fa-IR" sz="1600" dirty="0">
                    <a:solidFill>
                      <a:schemeClr val="bg1"/>
                    </a:solidFill>
                    <a:cs typeface="B Nazanin" panose="00000400000000000000" pitchFamily="2" charset="-78"/>
                  </a:rPr>
                  <a:t>) بدست آورید.</a:t>
                </a:r>
                <a:br>
                  <a:rPr lang="en-US" sz="1600" dirty="0">
                    <a:solidFill>
                      <a:schemeClr val="bg1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B Nazanin" panose="00000400000000000000" pitchFamily="2" charset="-78"/>
                  </a:rPr>
                </a:br>
                <a:endParaRPr lang="en-US" sz="1600" dirty="0">
                  <a:solidFill>
                    <a:schemeClr val="bg1"/>
                  </a:solidFill>
                  <a:cs typeface="B Nazanin" panose="00000400000000000000" pitchFamily="2" charset="-78"/>
                </a:endParaRPr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3C3D074-F81C-42DD-B485-E35C924F2B3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141413" y="371475"/>
                <a:ext cx="9905998" cy="1725613"/>
              </a:xfrm>
              <a:blipFill>
                <a:blip r:embed="rId2"/>
                <a:stretch>
                  <a:fillRect t="-31449" r="-431" b="-247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2BC3B6D-2415-4BB9-9836-CB09C22BBA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62000" y="1911876"/>
            <a:ext cx="10887075" cy="4574649"/>
          </a:xfrm>
        </p:spPr>
      </p:pic>
    </p:spTree>
    <p:extLst>
      <p:ext uri="{BB962C8B-B14F-4D97-AF65-F5344CB8AC3E}">
        <p14:creationId xmlns:p14="http://schemas.microsoft.com/office/powerpoint/2010/main" val="23736199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3C3D074-F81C-42DD-B485-E35C924F2B3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141413" y="371475"/>
                <a:ext cx="9905998" cy="1725613"/>
              </a:xfrm>
            </p:spPr>
            <p:txBody>
              <a:bodyPr>
                <a:normAutofit fontScale="90000"/>
              </a:bodyPr>
              <a:lstStyle/>
              <a:p>
                <a:pPr algn="r" rtl="1"/>
                <a:r>
                  <a:rPr lang="fa-IR" sz="1800" dirty="0">
                    <a:solidFill>
                      <a:schemeClr val="bg1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B Nazanin" panose="00000400000000000000" pitchFamily="2" charset="-78"/>
                  </a:rPr>
                  <a:t>توابع زیر را در نظر بگیرید و با استفاده از جدول کارنو موارد خواسته شده را انجام دهید. (</a:t>
                </a:r>
                <a:r>
                  <a:rPr lang="fa-IR" sz="1800" dirty="0">
                    <a:solidFill>
                      <a:schemeClr val="bg1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Persian Pager Number"/>
                  </a:rPr>
                  <a:t>40</a:t>
                </a:r>
                <a:r>
                  <a:rPr lang="fa-IR" sz="1800" dirty="0">
                    <a:solidFill>
                      <a:schemeClr val="bg1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B Nazanin" panose="00000400000000000000" pitchFamily="2" charset="-78"/>
                  </a:rPr>
                  <a:t> نمره)</a:t>
                </a:r>
                <a:br>
                  <a:rPr lang="en-US" sz="1800" dirty="0">
                    <a:solidFill>
                      <a:schemeClr val="bg1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𝑓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3</m:t>
                          </m:r>
                        </m:sub>
                      </m:sSub>
                      <m:d>
                        <m:dPr>
                          <m:ctrlPr>
                            <a:rPr lang="en-US" sz="18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</m:ctrlPr>
                        </m:dPr>
                        <m:e>
                          <m:r>
                            <a:rPr lang="en-US" sz="18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𝑤</m:t>
                          </m:r>
                          <m:r>
                            <a:rPr lang="en-US" sz="18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,</m:t>
                          </m:r>
                          <m:r>
                            <a:rPr lang="en-US" sz="18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𝑥</m:t>
                          </m:r>
                          <m:r>
                            <a:rPr lang="en-US" sz="18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,</m:t>
                          </m:r>
                          <m:r>
                            <a:rPr lang="en-US" sz="18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𝑦</m:t>
                          </m:r>
                          <m:r>
                            <a:rPr lang="en-US" sz="18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,</m:t>
                          </m:r>
                          <m:r>
                            <a:rPr lang="en-US" sz="18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𝑧</m:t>
                          </m:r>
                        </m:e>
                      </m:d>
                      <m:r>
                        <a:rPr lang="en-US" sz="18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B Nazanin" panose="00000400000000000000" pitchFamily="2" charset="-78"/>
                        </a:rPr>
                        <m:t>= </m:t>
                      </m:r>
                      <m:nary>
                        <m:naryPr>
                          <m:chr m:val="∑"/>
                          <m:limLoc m:val="undOvr"/>
                          <m:subHide m:val="on"/>
                          <m:supHide m:val="on"/>
                          <m:ctrlPr>
                            <a:rPr lang="en-US" sz="18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18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𝑚</m:t>
                          </m:r>
                          <m:r>
                            <a:rPr lang="en-US" sz="18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(</m:t>
                          </m:r>
                          <m:r>
                            <a:rPr lang="en-US" sz="18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0</m:t>
                          </m:r>
                          <m:r>
                            <a:rPr lang="en-US" sz="18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,</m:t>
                          </m:r>
                          <m:r>
                            <a:rPr lang="en-US" sz="18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1</m:t>
                          </m:r>
                          <m:r>
                            <a:rPr lang="en-US" sz="18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,</m:t>
                          </m:r>
                          <m:r>
                            <a:rPr lang="en-US" sz="18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2</m:t>
                          </m:r>
                          <m:r>
                            <a:rPr lang="en-US" sz="18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,</m:t>
                          </m:r>
                          <m:r>
                            <a:rPr lang="en-US" sz="18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4</m:t>
                          </m:r>
                          <m:r>
                            <a:rPr lang="en-US" sz="18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,</m:t>
                          </m:r>
                          <m:r>
                            <a:rPr lang="en-US" sz="18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5</m:t>
                          </m:r>
                          <m:r>
                            <a:rPr lang="en-US" sz="18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,</m:t>
                          </m:r>
                          <m:r>
                            <a:rPr lang="en-US" sz="18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6</m:t>
                          </m:r>
                          <m:r>
                            <a:rPr lang="en-US" sz="18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,</m:t>
                          </m:r>
                          <m:r>
                            <a:rPr lang="en-US" sz="18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8</m:t>
                          </m:r>
                          <m:r>
                            <a:rPr lang="en-US" sz="18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,</m:t>
                          </m:r>
                          <m:r>
                            <a:rPr lang="en-US" sz="18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9</m:t>
                          </m:r>
                          <m:r>
                            <a:rPr lang="en-US" sz="18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,</m:t>
                          </m:r>
                          <m:r>
                            <a:rPr lang="en-US" sz="18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12</m:t>
                          </m:r>
                          <m:r>
                            <a:rPr lang="en-US" sz="18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,</m:t>
                          </m:r>
                          <m:r>
                            <a:rPr lang="en-US" sz="18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13</m:t>
                          </m:r>
                          <m:r>
                            <a:rPr lang="en-US" sz="18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,</m:t>
                          </m:r>
                          <m:r>
                            <a:rPr lang="en-US" sz="18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14</m:t>
                          </m:r>
                          <m:r>
                            <a:rPr lang="en-US" sz="18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br>
                  <a:rPr lang="en-US" sz="1800" dirty="0">
                    <a:solidFill>
                      <a:schemeClr val="bg1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</a:br>
                <a:r>
                  <a:rPr lang="fa-IR" dirty="0"/>
                  <a:t> </a:t>
                </a:r>
                <a:r>
                  <a:rPr lang="fa-IR" sz="1600" dirty="0">
                    <a:solidFill>
                      <a:schemeClr val="bg1"/>
                    </a:solidFill>
                    <a:cs typeface="B Nazanin" panose="00000400000000000000" pitchFamily="2" charset="-78"/>
                  </a:rPr>
                  <a:t>پ) ساده شده توابع را به صورت حاصل­ضرب حاصل­جمع­ها (</a:t>
                </a:r>
                <a:r>
                  <a:rPr lang="en-US" sz="1600" dirty="0">
                    <a:solidFill>
                      <a:schemeClr val="bg1"/>
                    </a:solidFill>
                    <a:cs typeface="B Nazanin" panose="00000400000000000000" pitchFamily="2" charset="-78"/>
                  </a:rPr>
                  <a:t>POS</a:t>
                </a:r>
                <a:r>
                  <a:rPr lang="fa-IR" sz="1600" dirty="0">
                    <a:solidFill>
                      <a:schemeClr val="bg1"/>
                    </a:solidFill>
                    <a:cs typeface="B Nazanin" panose="00000400000000000000" pitchFamily="2" charset="-78"/>
                  </a:rPr>
                  <a:t>) بدست آورید.</a:t>
                </a:r>
                <a:br>
                  <a:rPr lang="en-US" sz="1600" dirty="0">
                    <a:solidFill>
                      <a:schemeClr val="bg1"/>
                    </a:solidFill>
                    <a:cs typeface="B Nazanin" panose="00000400000000000000" pitchFamily="2" charset="-78"/>
                  </a:rPr>
                </a:br>
                <a:r>
                  <a:rPr lang="fa-IR" sz="1600" dirty="0">
                    <a:solidFill>
                      <a:schemeClr val="bg1"/>
                    </a:solidFill>
                    <a:cs typeface="B Nazanin" panose="00000400000000000000" pitchFamily="2" charset="-78"/>
                  </a:rPr>
                  <a:t>   د) ساده شده مکمل توابع را به صورت حاصل­ضرب حاصل­جمع­ها (</a:t>
                </a:r>
                <a:r>
                  <a:rPr lang="en-US" sz="1600" dirty="0">
                    <a:solidFill>
                      <a:schemeClr val="bg1"/>
                    </a:solidFill>
                    <a:cs typeface="B Nazanin" panose="00000400000000000000" pitchFamily="2" charset="-78"/>
                  </a:rPr>
                  <a:t>POS</a:t>
                </a:r>
                <a:r>
                  <a:rPr lang="fa-IR" sz="1600" dirty="0">
                    <a:solidFill>
                      <a:schemeClr val="bg1"/>
                    </a:solidFill>
                    <a:cs typeface="B Nazanin" panose="00000400000000000000" pitchFamily="2" charset="-78"/>
                  </a:rPr>
                  <a:t>) بدست آورید.</a:t>
                </a:r>
                <a:br>
                  <a:rPr lang="en-US" sz="1600" dirty="0">
                    <a:solidFill>
                      <a:schemeClr val="bg1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B Nazanin" panose="00000400000000000000" pitchFamily="2" charset="-78"/>
                  </a:rPr>
                </a:br>
                <a:endParaRPr lang="en-US" sz="1600" dirty="0">
                  <a:solidFill>
                    <a:schemeClr val="bg1"/>
                  </a:solidFill>
                  <a:cs typeface="B Nazanin" panose="00000400000000000000" pitchFamily="2" charset="-78"/>
                </a:endParaRPr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3C3D074-F81C-42DD-B485-E35C924F2B3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141413" y="371475"/>
                <a:ext cx="9905998" cy="1725613"/>
              </a:xfrm>
              <a:blipFill>
                <a:blip r:embed="rId2"/>
                <a:stretch>
                  <a:fillRect t="-36042" r="-1600" b="-201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0CCCCD-7D23-4B85-9464-23FA000D01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877D39B-D600-497F-B984-A6171328FE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550" y="1923308"/>
            <a:ext cx="11210925" cy="4563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0812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50F666-C7B4-421C-93D4-80735C4A0C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itle 1">
                <a:extLst>
                  <a:ext uri="{FF2B5EF4-FFF2-40B4-BE49-F238E27FC236}">
                    <a16:creationId xmlns:a16="http://schemas.microsoft.com/office/drawing/2014/main" id="{C6BE45AB-9031-4F8A-9452-C3E1F7D0797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141413" y="619125"/>
                <a:ext cx="9906000" cy="1477963"/>
              </a:xfrm>
            </p:spPr>
            <p:txBody>
              <a:bodyPr>
                <a:normAutofit fontScale="90000"/>
              </a:bodyPr>
              <a:lstStyle/>
              <a:p>
                <a:pPr marL="342900" marR="0" lvl="0" indent="-342900" algn="r" rtl="1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SzPts val="1400"/>
                  <a:buFont typeface="Persian Pager Number"/>
                  <a:buAutoNum type="arabicPeriod"/>
                </a:pPr>
                <a:r>
                  <a:rPr lang="fa-IR" sz="1800" dirty="0">
                    <a:solidFill>
                      <a:schemeClr val="bg1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B Nazanin" panose="00000400000000000000" pitchFamily="2" charset="-78"/>
                  </a:rPr>
                  <a:t>توابع زیر را در نظر بگیرید و با استفاده از جدول کارنو موارد خواسته شده را انجام دهید. (</a:t>
                </a:r>
                <a:r>
                  <a:rPr lang="fa-IR" sz="1800" dirty="0">
                    <a:solidFill>
                      <a:schemeClr val="bg1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Persian Pager Number"/>
                  </a:rPr>
                  <a:t>40</a:t>
                </a:r>
                <a:r>
                  <a:rPr lang="fa-IR" sz="1800" dirty="0">
                    <a:solidFill>
                      <a:schemeClr val="bg1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B Nazanin" panose="00000400000000000000" pitchFamily="2" charset="-78"/>
                  </a:rPr>
                  <a:t> نمره)</a:t>
                </a:r>
                <a:br>
                  <a:rPr lang="en-US" sz="1800" dirty="0">
                    <a:solidFill>
                      <a:schemeClr val="bg1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</a:br>
                <a:br>
                  <a:rPr lang="en-US" sz="1800" dirty="0">
                    <a:solidFill>
                      <a:schemeClr val="bg1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B Nazanin" panose="00000400000000000000" pitchFamily="2" charset="-78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B Nazanin" panose="00000400000000000000" pitchFamily="2" charset="-78"/>
                          </a:rPr>
                          <m:t>𝑓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B Nazanin" panose="00000400000000000000" pitchFamily="2" charset="-78"/>
                          </a:rPr>
                          <m:t>4</m:t>
                        </m:r>
                      </m:sub>
                    </m:sSub>
                    <m:d>
                      <m:dPr>
                        <m:ctrlPr>
                          <a:rPr lang="en-US" sz="18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B Nazanin" panose="00000400000000000000" pitchFamily="2" charset="-78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B Nazanin" panose="00000400000000000000" pitchFamily="2" charset="-78"/>
                          </a:rPr>
                          <m:t>𝑤</m:t>
                        </m:r>
                        <m:r>
                          <a:rPr lang="en-US" sz="18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B Nazanin" panose="00000400000000000000" pitchFamily="2" charset="-78"/>
                          </a:rPr>
                          <m:t>,</m:t>
                        </m:r>
                        <m:r>
                          <a:rPr lang="en-US" sz="18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B Nazanin" panose="00000400000000000000" pitchFamily="2" charset="-78"/>
                          </a:rPr>
                          <m:t>𝑥</m:t>
                        </m:r>
                        <m:r>
                          <a:rPr lang="en-US" sz="18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B Nazanin" panose="00000400000000000000" pitchFamily="2" charset="-78"/>
                          </a:rPr>
                          <m:t>,</m:t>
                        </m:r>
                        <m:r>
                          <a:rPr lang="en-US" sz="18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B Nazanin" panose="00000400000000000000" pitchFamily="2" charset="-78"/>
                          </a:rPr>
                          <m:t>𝑦</m:t>
                        </m:r>
                        <m:r>
                          <a:rPr lang="en-US" sz="18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B Nazanin" panose="00000400000000000000" pitchFamily="2" charset="-78"/>
                          </a:rPr>
                          <m:t>,</m:t>
                        </m:r>
                        <m:r>
                          <a:rPr lang="en-US" sz="18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B Nazanin" panose="00000400000000000000" pitchFamily="2" charset="-78"/>
                          </a:rPr>
                          <m:t>𝑧</m:t>
                        </m:r>
                      </m:e>
                    </m:d>
                    <m:r>
                      <a:rPr lang="en-US" sz="1800" i="1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rPr>
                      <m:t>=(</m:t>
                    </m:r>
                    <m:r>
                      <a:rPr lang="en-US" sz="1800" i="1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rPr>
                      <m:t>𝑤</m:t>
                    </m:r>
                    <m:r>
                      <a:rPr lang="en-US" sz="1800" i="1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rPr>
                      <m:t>+</m:t>
                    </m:r>
                    <m:bar>
                      <m:barPr>
                        <m:pos m:val="top"/>
                        <m:ctrlPr>
                          <a:rPr lang="en-US" sz="18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B Nazanin" panose="00000400000000000000" pitchFamily="2" charset="-78"/>
                          </a:rPr>
                        </m:ctrlPr>
                      </m:barPr>
                      <m:e>
                        <m:r>
                          <a:rPr lang="en-US" sz="18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B Nazanin" panose="00000400000000000000" pitchFamily="2" charset="-78"/>
                          </a:rPr>
                          <m:t>𝑥</m:t>
                        </m:r>
                      </m:e>
                    </m:bar>
                    <m:r>
                      <a:rPr lang="en-US" sz="1800" i="1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rPr>
                      <m:t>)(</m:t>
                    </m:r>
                    <m:r>
                      <a:rPr lang="en-US" sz="1800" i="1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rPr>
                      <m:t>𝑦</m:t>
                    </m:r>
                    <m:r>
                      <a:rPr lang="en-US" sz="1800" i="1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rPr>
                      <m:t>+</m:t>
                    </m:r>
                    <m:bar>
                      <m:barPr>
                        <m:pos m:val="top"/>
                        <m:ctrlPr>
                          <a:rPr lang="en-US" sz="18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B Nazanin" panose="00000400000000000000" pitchFamily="2" charset="-78"/>
                          </a:rPr>
                        </m:ctrlPr>
                      </m:barPr>
                      <m:e>
                        <m:r>
                          <a:rPr lang="en-US" sz="18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B Nazanin" panose="00000400000000000000" pitchFamily="2" charset="-78"/>
                          </a:rPr>
                          <m:t>𝑧</m:t>
                        </m:r>
                      </m:e>
                    </m:bar>
                    <m:r>
                      <a:rPr lang="en-US" sz="1800" i="1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rPr>
                      <m:t>)(</m:t>
                    </m:r>
                    <m:bar>
                      <m:barPr>
                        <m:pos m:val="top"/>
                        <m:ctrlPr>
                          <a:rPr lang="en-US" sz="18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B Nazanin" panose="00000400000000000000" pitchFamily="2" charset="-78"/>
                          </a:rPr>
                        </m:ctrlPr>
                      </m:barPr>
                      <m:e>
                        <m:r>
                          <a:rPr lang="en-US" sz="18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B Nazanin" panose="00000400000000000000" pitchFamily="2" charset="-78"/>
                          </a:rPr>
                          <m:t>𝑤</m:t>
                        </m:r>
                      </m:e>
                    </m:bar>
                    <m:r>
                      <a:rPr lang="en-US" sz="1800" i="1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rPr>
                      <m:t>+</m:t>
                    </m:r>
                    <m:r>
                      <a:rPr lang="en-US" sz="1800" i="1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rPr>
                      <m:t>𝑦</m:t>
                    </m:r>
                    <m:r>
                      <a:rPr lang="en-US" sz="1800" i="1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rPr>
                      <m:t>)</m:t>
                    </m:r>
                  </m:oMath>
                </a14:m>
                <a:br>
                  <a:rPr lang="en-US" sz="1800" dirty="0">
                    <a:solidFill>
                      <a:schemeClr val="bg1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</a:br>
                <a:r>
                  <a:rPr lang="fa-IR" sz="1800" dirty="0">
                    <a:solidFill>
                      <a:schemeClr val="bg1"/>
                    </a:solidFill>
                  </a:rPr>
                  <a:t> </a:t>
                </a:r>
                <a:r>
                  <a:rPr lang="fa-IR" sz="1800" dirty="0">
                    <a:solidFill>
                      <a:schemeClr val="bg1"/>
                    </a:solidFill>
                    <a:cs typeface="B Nazanin" panose="00000400000000000000" pitchFamily="2" charset="-78"/>
                  </a:rPr>
                  <a:t>الف)</a:t>
                </a:r>
                <a:r>
                  <a:rPr lang="fa-IR" sz="1800" i="1" dirty="0">
                    <a:solidFill>
                      <a:schemeClr val="bg1"/>
                    </a:solidFill>
                    <a:cs typeface="B Nazanin" panose="00000400000000000000" pitchFamily="2" charset="-78"/>
                  </a:rPr>
                  <a:t> </a:t>
                </a:r>
                <a:r>
                  <a:rPr lang="fa-IR" sz="1800" dirty="0">
                    <a:solidFill>
                      <a:schemeClr val="bg1"/>
                    </a:solidFill>
                    <a:cs typeface="B Nazanin" panose="00000400000000000000" pitchFamily="2" charset="-78"/>
                  </a:rPr>
                  <a:t>ساده شده توابع را به صورت حاصل­جمع حاصل­ضرب­ها (</a:t>
                </a:r>
                <a:r>
                  <a:rPr lang="en-US" sz="1800" dirty="0">
                    <a:solidFill>
                      <a:schemeClr val="bg1"/>
                    </a:solidFill>
                    <a:cs typeface="B Nazanin" panose="00000400000000000000" pitchFamily="2" charset="-78"/>
                  </a:rPr>
                  <a:t>SOP</a:t>
                </a:r>
                <a:r>
                  <a:rPr lang="fa-IR" sz="1800" dirty="0">
                    <a:solidFill>
                      <a:schemeClr val="bg1"/>
                    </a:solidFill>
                    <a:cs typeface="B Nazanin" panose="00000400000000000000" pitchFamily="2" charset="-78"/>
                  </a:rPr>
                  <a:t>) بدست آورید.</a:t>
                </a:r>
                <a:br>
                  <a:rPr lang="en-US" sz="1800" dirty="0">
                    <a:solidFill>
                      <a:schemeClr val="bg1"/>
                    </a:solidFill>
                    <a:cs typeface="B Nazanin" panose="00000400000000000000" pitchFamily="2" charset="-78"/>
                  </a:rPr>
                </a:br>
                <a:r>
                  <a:rPr lang="fa-IR" sz="1800" dirty="0">
                    <a:solidFill>
                      <a:schemeClr val="bg1"/>
                    </a:solidFill>
                    <a:cs typeface="B Nazanin" panose="00000400000000000000" pitchFamily="2" charset="-78"/>
                  </a:rPr>
                  <a:t> ب) ساده شده مکمل توابع را به صورت حاصل­جمع حاصل­ضرب­ها (</a:t>
                </a:r>
                <a:r>
                  <a:rPr lang="en-US" sz="1800" dirty="0">
                    <a:solidFill>
                      <a:schemeClr val="bg1"/>
                    </a:solidFill>
                    <a:cs typeface="B Nazanin" panose="00000400000000000000" pitchFamily="2" charset="-78"/>
                  </a:rPr>
                  <a:t>SOP</a:t>
                </a:r>
                <a:r>
                  <a:rPr lang="fa-IR" sz="1800" dirty="0">
                    <a:solidFill>
                      <a:schemeClr val="bg1"/>
                    </a:solidFill>
                    <a:cs typeface="B Nazanin" panose="00000400000000000000" pitchFamily="2" charset="-78"/>
                  </a:rPr>
                  <a:t>) بدست آورید.</a:t>
                </a:r>
                <a:br>
                  <a:rPr lang="en-US" sz="1800" dirty="0">
                    <a:solidFill>
                      <a:schemeClr val="bg1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</a:br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7" name="Title 1">
                <a:extLst>
                  <a:ext uri="{FF2B5EF4-FFF2-40B4-BE49-F238E27FC236}">
                    <a16:creationId xmlns:a16="http://schemas.microsoft.com/office/drawing/2014/main" id="{C6BE45AB-9031-4F8A-9452-C3E1F7D079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141413" y="619125"/>
                <a:ext cx="9906000" cy="1477963"/>
              </a:xfrm>
              <a:blipFill>
                <a:blip r:embed="rId2"/>
                <a:stretch>
                  <a:fillRect t="-15289" r="-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A8965DF1-65CB-4C62-830A-75D91884C9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827" y="2133600"/>
            <a:ext cx="11269167" cy="410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3514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50F666-C7B4-421C-93D4-80735C4A0C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itle 1">
                <a:extLst>
                  <a:ext uri="{FF2B5EF4-FFF2-40B4-BE49-F238E27FC236}">
                    <a16:creationId xmlns:a16="http://schemas.microsoft.com/office/drawing/2014/main" id="{C6BE45AB-9031-4F8A-9452-C3E1F7D0797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141413" y="619125"/>
                <a:ext cx="9906000" cy="1477963"/>
              </a:xfrm>
            </p:spPr>
            <p:txBody>
              <a:bodyPr>
                <a:normAutofit fontScale="90000"/>
              </a:bodyPr>
              <a:lstStyle/>
              <a:p>
                <a:pPr marL="342900" marR="0" lvl="0" indent="-342900" algn="r" rtl="1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SzPts val="1400"/>
                  <a:buFont typeface="Persian Pager Number"/>
                  <a:buAutoNum type="arabicPeriod"/>
                </a:pPr>
                <a:r>
                  <a:rPr lang="fa-IR" sz="1800" dirty="0">
                    <a:solidFill>
                      <a:schemeClr val="bg1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B Nazanin" panose="00000400000000000000" pitchFamily="2" charset="-78"/>
                  </a:rPr>
                  <a:t>توابع زیر را در نظر بگیرید و با استفاده از جدول کارنو موارد خواسته شده را انجام دهید. (</a:t>
                </a:r>
                <a:r>
                  <a:rPr lang="fa-IR" sz="1800" dirty="0">
                    <a:solidFill>
                      <a:schemeClr val="bg1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Persian Pager Number"/>
                  </a:rPr>
                  <a:t>40</a:t>
                </a:r>
                <a:r>
                  <a:rPr lang="fa-IR" sz="1800" dirty="0">
                    <a:solidFill>
                      <a:schemeClr val="bg1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B Nazanin" panose="00000400000000000000" pitchFamily="2" charset="-78"/>
                  </a:rPr>
                  <a:t> نمره)</a:t>
                </a:r>
                <a:br>
                  <a:rPr lang="en-US" sz="1800" dirty="0">
                    <a:solidFill>
                      <a:schemeClr val="bg1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</a:br>
                <a:br>
                  <a:rPr lang="en-US" sz="1800" dirty="0">
                    <a:solidFill>
                      <a:schemeClr val="bg1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B Nazanin" panose="00000400000000000000" pitchFamily="2" charset="-78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B Nazanin" panose="00000400000000000000" pitchFamily="2" charset="-78"/>
                          </a:rPr>
                          <m:t>𝑓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B Nazanin" panose="00000400000000000000" pitchFamily="2" charset="-78"/>
                          </a:rPr>
                          <m:t>4</m:t>
                        </m:r>
                      </m:sub>
                    </m:sSub>
                    <m:d>
                      <m:dPr>
                        <m:ctrlPr>
                          <a:rPr lang="en-US" sz="18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B Nazanin" panose="00000400000000000000" pitchFamily="2" charset="-78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B Nazanin" panose="00000400000000000000" pitchFamily="2" charset="-78"/>
                          </a:rPr>
                          <m:t>𝑤</m:t>
                        </m:r>
                        <m:r>
                          <a:rPr lang="en-US" sz="18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B Nazanin" panose="00000400000000000000" pitchFamily="2" charset="-78"/>
                          </a:rPr>
                          <m:t>,</m:t>
                        </m:r>
                        <m:r>
                          <a:rPr lang="en-US" sz="18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B Nazanin" panose="00000400000000000000" pitchFamily="2" charset="-78"/>
                          </a:rPr>
                          <m:t>𝑥</m:t>
                        </m:r>
                        <m:r>
                          <a:rPr lang="en-US" sz="18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B Nazanin" panose="00000400000000000000" pitchFamily="2" charset="-78"/>
                          </a:rPr>
                          <m:t>,</m:t>
                        </m:r>
                        <m:r>
                          <a:rPr lang="en-US" sz="18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B Nazanin" panose="00000400000000000000" pitchFamily="2" charset="-78"/>
                          </a:rPr>
                          <m:t>𝑦</m:t>
                        </m:r>
                        <m:r>
                          <a:rPr lang="en-US" sz="18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B Nazanin" panose="00000400000000000000" pitchFamily="2" charset="-78"/>
                          </a:rPr>
                          <m:t>,</m:t>
                        </m:r>
                        <m:r>
                          <a:rPr lang="en-US" sz="18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B Nazanin" panose="00000400000000000000" pitchFamily="2" charset="-78"/>
                          </a:rPr>
                          <m:t>𝑧</m:t>
                        </m:r>
                      </m:e>
                    </m:d>
                    <m:r>
                      <a:rPr lang="en-US" sz="1800" i="1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rPr>
                      <m:t>=(</m:t>
                    </m:r>
                    <m:r>
                      <a:rPr lang="en-US" sz="1800" i="1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rPr>
                      <m:t>𝑤</m:t>
                    </m:r>
                    <m:r>
                      <a:rPr lang="en-US" sz="1800" i="1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rPr>
                      <m:t>+</m:t>
                    </m:r>
                    <m:bar>
                      <m:barPr>
                        <m:pos m:val="top"/>
                        <m:ctrlPr>
                          <a:rPr lang="en-US" sz="18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B Nazanin" panose="00000400000000000000" pitchFamily="2" charset="-78"/>
                          </a:rPr>
                        </m:ctrlPr>
                      </m:barPr>
                      <m:e>
                        <m:r>
                          <a:rPr lang="en-US" sz="18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B Nazanin" panose="00000400000000000000" pitchFamily="2" charset="-78"/>
                          </a:rPr>
                          <m:t>𝑥</m:t>
                        </m:r>
                      </m:e>
                    </m:bar>
                    <m:r>
                      <a:rPr lang="en-US" sz="1800" i="1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rPr>
                      <m:t>)(</m:t>
                    </m:r>
                    <m:r>
                      <a:rPr lang="en-US" sz="1800" i="1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rPr>
                      <m:t>𝑦</m:t>
                    </m:r>
                    <m:r>
                      <a:rPr lang="en-US" sz="1800" i="1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rPr>
                      <m:t>+</m:t>
                    </m:r>
                    <m:bar>
                      <m:barPr>
                        <m:pos m:val="top"/>
                        <m:ctrlPr>
                          <a:rPr lang="en-US" sz="18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B Nazanin" panose="00000400000000000000" pitchFamily="2" charset="-78"/>
                          </a:rPr>
                        </m:ctrlPr>
                      </m:barPr>
                      <m:e>
                        <m:r>
                          <a:rPr lang="en-US" sz="18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B Nazanin" panose="00000400000000000000" pitchFamily="2" charset="-78"/>
                          </a:rPr>
                          <m:t>𝑧</m:t>
                        </m:r>
                      </m:e>
                    </m:bar>
                    <m:r>
                      <a:rPr lang="en-US" sz="1800" i="1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rPr>
                      <m:t>)(</m:t>
                    </m:r>
                    <m:bar>
                      <m:barPr>
                        <m:pos m:val="top"/>
                        <m:ctrlPr>
                          <a:rPr lang="en-US" sz="18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B Nazanin" panose="00000400000000000000" pitchFamily="2" charset="-78"/>
                          </a:rPr>
                        </m:ctrlPr>
                      </m:barPr>
                      <m:e>
                        <m:r>
                          <a:rPr lang="en-US" sz="18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B Nazanin" panose="00000400000000000000" pitchFamily="2" charset="-78"/>
                          </a:rPr>
                          <m:t>𝑤</m:t>
                        </m:r>
                      </m:e>
                    </m:bar>
                    <m:r>
                      <a:rPr lang="en-US" sz="1800" i="1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rPr>
                      <m:t>+</m:t>
                    </m:r>
                    <m:r>
                      <a:rPr lang="en-US" sz="1800" i="1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rPr>
                      <m:t>𝑦</m:t>
                    </m:r>
                    <m:r>
                      <a:rPr lang="en-US" sz="1800" i="1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rPr>
                      <m:t>)</m:t>
                    </m:r>
                  </m:oMath>
                </a14:m>
                <a:br>
                  <a:rPr lang="en-US" sz="1800" dirty="0">
                    <a:solidFill>
                      <a:schemeClr val="bg1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</a:br>
                <a:r>
                  <a:rPr lang="fa-IR" sz="1800" dirty="0"/>
                  <a:t> </a:t>
                </a:r>
                <a:r>
                  <a:rPr lang="fa-IR" sz="1800" dirty="0">
                    <a:solidFill>
                      <a:schemeClr val="bg1"/>
                    </a:solidFill>
                    <a:cs typeface="B Nazanin" panose="00000400000000000000" pitchFamily="2" charset="-78"/>
                  </a:rPr>
                  <a:t>پ) ساده شده توابع را به صورت حاصل­ضرب حاصل­جمع­ها (</a:t>
                </a:r>
                <a:r>
                  <a:rPr lang="en-US" sz="1800" dirty="0">
                    <a:solidFill>
                      <a:schemeClr val="bg1"/>
                    </a:solidFill>
                    <a:cs typeface="B Nazanin" panose="00000400000000000000" pitchFamily="2" charset="-78"/>
                  </a:rPr>
                  <a:t>POS</a:t>
                </a:r>
                <a:r>
                  <a:rPr lang="fa-IR" sz="1800" dirty="0">
                    <a:solidFill>
                      <a:schemeClr val="bg1"/>
                    </a:solidFill>
                    <a:cs typeface="B Nazanin" panose="00000400000000000000" pitchFamily="2" charset="-78"/>
                  </a:rPr>
                  <a:t>) بدست آورید.</a:t>
                </a:r>
                <a:br>
                  <a:rPr lang="en-US" sz="1800" dirty="0">
                    <a:solidFill>
                      <a:schemeClr val="bg1"/>
                    </a:solidFill>
                    <a:cs typeface="B Nazanin" panose="00000400000000000000" pitchFamily="2" charset="-78"/>
                  </a:rPr>
                </a:br>
                <a:r>
                  <a:rPr lang="fa-IR" sz="1800" dirty="0">
                    <a:solidFill>
                      <a:schemeClr val="bg1"/>
                    </a:solidFill>
                    <a:cs typeface="B Nazanin" panose="00000400000000000000" pitchFamily="2" charset="-78"/>
                  </a:rPr>
                  <a:t>   د) ساده شده مکمل توابع را به صورت حاصل­ضرب حاصل­جمع­ها (</a:t>
                </a:r>
                <a:r>
                  <a:rPr lang="en-US" sz="1800" dirty="0">
                    <a:solidFill>
                      <a:schemeClr val="bg1"/>
                    </a:solidFill>
                    <a:cs typeface="B Nazanin" panose="00000400000000000000" pitchFamily="2" charset="-78"/>
                  </a:rPr>
                  <a:t>POS</a:t>
                </a:r>
                <a:r>
                  <a:rPr lang="fa-IR" sz="1800" dirty="0">
                    <a:solidFill>
                      <a:schemeClr val="bg1"/>
                    </a:solidFill>
                    <a:cs typeface="B Nazanin" panose="00000400000000000000" pitchFamily="2" charset="-78"/>
                  </a:rPr>
                  <a:t>) بدست آورید.</a:t>
                </a:r>
                <a:br>
                  <a:rPr lang="en-US" sz="1800" dirty="0">
                    <a:solidFill>
                      <a:schemeClr val="bg1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</a:br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7" name="Title 1">
                <a:extLst>
                  <a:ext uri="{FF2B5EF4-FFF2-40B4-BE49-F238E27FC236}">
                    <a16:creationId xmlns:a16="http://schemas.microsoft.com/office/drawing/2014/main" id="{C6BE45AB-9031-4F8A-9452-C3E1F7D079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141413" y="619125"/>
                <a:ext cx="9906000" cy="1477963"/>
              </a:xfrm>
              <a:blipFill>
                <a:blip r:embed="rId2"/>
                <a:stretch>
                  <a:fillRect t="-15289" r="-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110285EE-A5B0-4631-81E8-51EB90D175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123" y="2249487"/>
            <a:ext cx="11458576" cy="4191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9333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D85D7B1-6F52-4AC1-92A3-2938EC8F6F5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pPr algn="r" rtl="1"/>
                <a:r>
                  <a:rPr lang="fa-IR" sz="2000" dirty="0">
                    <a:solidFill>
                      <a:schemeClr val="bg1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B Nazanin" panose="00000400000000000000" pitchFamily="2" charset="-78"/>
                  </a:rPr>
                  <a:t>2-تابع 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rPr>
                      <m:t>𝑓</m:t>
                    </m:r>
                    <m:d>
                      <m:dPr>
                        <m:ctrlPr>
                          <a:rPr lang="en-US" sz="20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B Nazanin" panose="00000400000000000000" pitchFamily="2" charset="-78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B Nazanin" panose="00000400000000000000" pitchFamily="2" charset="-78"/>
                          </a:rPr>
                          <m:t>𝑤</m:t>
                        </m:r>
                        <m:r>
                          <a:rPr lang="en-US" sz="200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B Nazanin" panose="00000400000000000000" pitchFamily="2" charset="-78"/>
                          </a:rPr>
                          <m:t>,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B Nazanin" panose="00000400000000000000" pitchFamily="2" charset="-78"/>
                          </a:rPr>
                          <m:t>𝑥</m:t>
                        </m:r>
                        <m:r>
                          <a:rPr lang="en-US" sz="200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B Nazanin" panose="00000400000000000000" pitchFamily="2" charset="-78"/>
                          </a:rPr>
                          <m:t>,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B Nazanin" panose="00000400000000000000" pitchFamily="2" charset="-78"/>
                          </a:rPr>
                          <m:t>𝑦</m:t>
                        </m:r>
                        <m:r>
                          <a:rPr lang="en-US" sz="200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B Nazanin" panose="00000400000000000000" pitchFamily="2" charset="-78"/>
                          </a:rPr>
                          <m:t>,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B Nazanin" panose="00000400000000000000" pitchFamily="2" charset="-78"/>
                          </a:rPr>
                          <m:t>𝑧</m:t>
                        </m:r>
                      </m:e>
                    </m:d>
                    <m:r>
                      <a:rPr lang="en-US" sz="200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rPr>
                      <m:t>= </m:t>
                    </m:r>
                    <m:nary>
                      <m:naryPr>
                        <m:chr m:val="∑"/>
                        <m:limLoc m:val="undOvr"/>
                        <m:subHide m:val="on"/>
                        <m:supHide m:val="on"/>
                        <m:ctrlPr>
                          <a:rPr lang="en-US" sz="20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B Nazanin" panose="00000400000000000000" pitchFamily="2" charset="-78"/>
                          </a:rPr>
                        </m:ctrlPr>
                      </m:naryPr>
                      <m:sub/>
                      <m:sup/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B Nazanin" panose="00000400000000000000" pitchFamily="2" charset="-78"/>
                          </a:rPr>
                          <m:t>𝑚</m:t>
                        </m:r>
                        <m:d>
                          <m:d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B Nazanin" panose="00000400000000000000" pitchFamily="2" charset="-78"/>
                              </a:rPr>
                            </m:ctrlPr>
                          </m:dPr>
                          <m:e>
                            <m:r>
                              <a:rPr lang="en-US" sz="200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B Nazanin" panose="00000400000000000000" pitchFamily="2" charset="-78"/>
                              </a:rPr>
                              <m:t>2</m:t>
                            </m:r>
                            <m:r>
                              <a:rPr lang="en-US" sz="200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B Nazanin" panose="00000400000000000000" pitchFamily="2" charset="-78"/>
                              </a:rPr>
                              <m:t>,</m:t>
                            </m:r>
                            <m:r>
                              <a:rPr lang="en-US" sz="200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B Nazanin" panose="00000400000000000000" pitchFamily="2" charset="-78"/>
                              </a:rPr>
                              <m:t>3</m:t>
                            </m:r>
                            <m:r>
                              <a:rPr lang="en-US" sz="200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B Nazanin" panose="00000400000000000000" pitchFamily="2" charset="-78"/>
                              </a:rPr>
                              <m:t>,</m:t>
                            </m:r>
                            <m:r>
                              <a:rPr lang="en-US" sz="200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B Nazanin" panose="00000400000000000000" pitchFamily="2" charset="-78"/>
                              </a:rPr>
                              <m:t>4</m:t>
                            </m:r>
                            <m:r>
                              <a:rPr lang="en-US" sz="200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B Nazanin" panose="00000400000000000000" pitchFamily="2" charset="-78"/>
                              </a:rPr>
                              <m:t>,</m:t>
                            </m:r>
                            <m:r>
                              <a:rPr lang="en-US" sz="200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B Nazanin" panose="00000400000000000000" pitchFamily="2" charset="-78"/>
                              </a:rPr>
                              <m:t>6</m:t>
                            </m:r>
                            <m:r>
                              <a:rPr lang="en-US" sz="200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B Nazanin" panose="00000400000000000000" pitchFamily="2" charset="-78"/>
                              </a:rPr>
                              <m:t>,</m:t>
                            </m:r>
                            <m:r>
                              <a:rPr lang="en-US" sz="200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B Nazanin" panose="00000400000000000000" pitchFamily="2" charset="-78"/>
                              </a:rPr>
                              <m:t>7</m:t>
                            </m:r>
                            <m:r>
                              <a:rPr lang="en-US" sz="200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B Nazanin" panose="00000400000000000000" pitchFamily="2" charset="-78"/>
                              </a:rPr>
                              <m:t>,</m:t>
                            </m:r>
                            <m:r>
                              <a:rPr lang="en-US" sz="200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B Nazanin" panose="00000400000000000000" pitchFamily="2" charset="-78"/>
                              </a:rPr>
                              <m:t>10</m:t>
                            </m:r>
                          </m:e>
                        </m:d>
                        <m:r>
                          <a:rPr lang="en-US" sz="200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B Nazanin" panose="00000400000000000000" pitchFamily="2" charset="-78"/>
                          </a:rPr>
                          <m:t>+</m:t>
                        </m:r>
                        <m:nary>
                          <m:naryPr>
                            <m:chr m:val="∑"/>
                            <m:limLoc m:val="undOvr"/>
                            <m:subHide m:val="on"/>
                            <m:supHide m:val="on"/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B Nazanin" panose="00000400000000000000" pitchFamily="2" charset="-78"/>
                              </a:rPr>
                            </m:ctrlPr>
                          </m:naryPr>
                          <m:sub/>
                          <m:sup/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B Nazanin" panose="00000400000000000000" pitchFamily="2" charset="-78"/>
                              </a:rPr>
                              <m:t>𝑑</m:t>
                            </m:r>
                            <m:r>
                              <a:rPr lang="en-US" sz="200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B Nazanin" panose="00000400000000000000" pitchFamily="2" charset="-78"/>
                              </a:rPr>
                              <m:t>(</m:t>
                            </m:r>
                            <m:r>
                              <a:rPr lang="en-US" sz="200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B Nazanin" panose="00000400000000000000" pitchFamily="2" charset="-78"/>
                              </a:rPr>
                              <m:t>5</m:t>
                            </m:r>
                            <m:r>
                              <a:rPr lang="en-US" sz="200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B Nazanin" panose="00000400000000000000" pitchFamily="2" charset="-78"/>
                              </a:rPr>
                              <m:t>,</m:t>
                            </m:r>
                            <m:r>
                              <a:rPr lang="en-US" sz="200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B Nazanin" panose="00000400000000000000" pitchFamily="2" charset="-78"/>
                              </a:rPr>
                              <m:t>11</m:t>
                            </m:r>
                            <m:r>
                              <a:rPr lang="en-US" sz="200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B Nazanin" panose="00000400000000000000" pitchFamily="2" charset="-78"/>
                              </a:rPr>
                              <m:t>,</m:t>
                            </m:r>
                            <m:r>
                              <a:rPr lang="en-US" sz="200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B Nazanin" panose="00000400000000000000" pitchFamily="2" charset="-78"/>
                              </a:rPr>
                              <m:t>15</m:t>
                            </m:r>
                            <m:r>
                              <a:rPr lang="en-US" sz="200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B Nazanin" panose="00000400000000000000" pitchFamily="2" charset="-78"/>
                              </a:rPr>
                              <m:t>)</m:t>
                            </m:r>
                          </m:e>
                        </m:nary>
                      </m:e>
                    </m:nary>
                  </m:oMath>
                </a14:m>
                <a:r>
                  <a:rPr lang="fa-IR" sz="2000" dirty="0">
                    <a:solidFill>
                      <a:schemeClr val="bg1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B Nazanin" panose="00000400000000000000" pitchFamily="2" charset="-78"/>
                  </a:rPr>
                  <a:t>را با استفاده از جدول کارنو، به فرم حاصل­جمع حاصل­ضرب­ها (</a:t>
                </a:r>
                <a:r>
                  <a:rPr lang="en-US" sz="2000" dirty="0">
                    <a:solidFill>
                      <a:schemeClr val="bg1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B Nazanin" panose="00000400000000000000" pitchFamily="2" charset="-78"/>
                  </a:rPr>
                  <a:t>SOP</a:t>
                </a:r>
                <a:r>
                  <a:rPr lang="fa-IR" sz="2000" dirty="0">
                    <a:solidFill>
                      <a:schemeClr val="bg1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B Nazanin" panose="00000400000000000000" pitchFamily="2" charset="-78"/>
                  </a:rPr>
                  <a:t>) ساده کنید. (10 نمره)</a:t>
                </a:r>
                <a:br>
                  <a:rPr lang="en-US" sz="2000" dirty="0">
                    <a:solidFill>
                      <a:schemeClr val="bg1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B Nazanin" panose="00000400000000000000" pitchFamily="2" charset="-78"/>
                  </a:rPr>
                </a:br>
                <a:endParaRPr lang="en-US" sz="2000" dirty="0">
                  <a:solidFill>
                    <a:schemeClr val="bg1"/>
                  </a:solidFill>
                  <a:cs typeface="B Nazanin" panose="00000400000000000000" pitchFamily="2" charset="-78"/>
                </a:endParaRPr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D85D7B1-6F52-4AC1-92A3-2938EC8F6F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t="-17284" r="-7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6C5D47-0F75-492E-B2DE-21CE8552DA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1C869C-9F90-4BAA-AC92-1C0587858A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1" y="2154037"/>
            <a:ext cx="10820400" cy="3732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3626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9399DBB-3923-4053-B57A-C587A90F298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pPr marL="342900" marR="0" lvl="0" indent="-342900" algn="r" rtl="1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fa-IR" sz="2000" dirty="0">
                    <a:solidFill>
                      <a:schemeClr val="bg1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B Nazanin" panose="00000400000000000000" pitchFamily="2" charset="-78"/>
                  </a:rPr>
                  <a:t>3- با استفاده از جدول کارنو، درستی یا نادرستی عبارت­های زیر را مشخص کنید. (</a:t>
                </a:r>
                <a:r>
                  <a:rPr lang="fa-IR" sz="2000" dirty="0">
                    <a:solidFill>
                      <a:schemeClr val="bg1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Persian Pager Number"/>
                  </a:rPr>
                  <a:t>20</a:t>
                </a:r>
                <a:r>
                  <a:rPr lang="fa-IR" sz="2000" dirty="0">
                    <a:solidFill>
                      <a:schemeClr val="bg1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B Nazanin" panose="00000400000000000000" pitchFamily="2" charset="-78"/>
                  </a:rPr>
                  <a:t> نمره)</a:t>
                </a:r>
                <a:br>
                  <a:rPr lang="en-US" sz="2000" dirty="0">
                    <a:solidFill>
                      <a:schemeClr val="bg1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bar>
                        <m:barPr>
                          <m:pos m:val="top"/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</m:ctrlPr>
                        </m:bar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𝑏</m:t>
                          </m:r>
                        </m:e>
                      </m:bar>
                      <m:r>
                        <a:rPr lang="en-US" sz="20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B Nazanin" panose="00000400000000000000" pitchFamily="2" charset="-78"/>
                        </a:rPr>
                        <m:t>𝑑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B Nazanin" panose="00000400000000000000" pitchFamily="2" charset="-78"/>
                        </a:rPr>
                        <m:t>+ </m:t>
                      </m:r>
                      <m:bar>
                        <m:barPr>
                          <m:pos m:val="top"/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</m:ctrlPr>
                        </m:bar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𝑎</m:t>
                          </m:r>
                        </m:e>
                      </m:bar>
                      <m:r>
                        <a:rPr lang="en-US" sz="20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B Nazanin" panose="00000400000000000000" pitchFamily="2" charset="-78"/>
                        </a:rPr>
                        <m:t>𝑏</m:t>
                      </m:r>
                      <m:bar>
                        <m:barPr>
                          <m:pos m:val="top"/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</m:ctrlPr>
                        </m:bar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𝑐</m:t>
                          </m:r>
                        </m:e>
                      </m:bar>
                      <m:r>
                        <a:rPr lang="en-US" sz="20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B Nazanin" panose="00000400000000000000" pitchFamily="2" charset="-78"/>
                        </a:rPr>
                        <m:t>+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B Nazanin" panose="00000400000000000000" pitchFamily="2" charset="-78"/>
                        </a:rPr>
                        <m:t>𝑎</m:t>
                      </m:r>
                      <m:bar>
                        <m:barPr>
                          <m:pos m:val="top"/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</m:ctrlPr>
                        </m:bar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𝑏</m:t>
                          </m:r>
                        </m:e>
                      </m:bar>
                      <m:r>
                        <a:rPr lang="en-US" sz="20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B Nazanin" panose="00000400000000000000" pitchFamily="2" charset="-78"/>
                        </a:rPr>
                        <m:t>𝑐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B Nazanin" panose="00000400000000000000" pitchFamily="2" charset="-78"/>
                        </a:rPr>
                        <m:t>+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B Nazanin" panose="00000400000000000000" pitchFamily="2" charset="-78"/>
                        </a:rPr>
                        <m:t>𝑎𝑏</m:t>
                      </m:r>
                      <m:bar>
                        <m:barPr>
                          <m:pos m:val="top"/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</m:ctrlPr>
                        </m:bar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𝑐</m:t>
                          </m:r>
                        </m:e>
                      </m:bar>
                      <m:r>
                        <a:rPr lang="en-US" sz="20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B Nazanin" panose="00000400000000000000" pitchFamily="2" charset="-78"/>
                        </a:rPr>
                        <m:t>=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B Nazanin" panose="00000400000000000000" pitchFamily="2" charset="-78"/>
                        </a:rPr>
                        <m:t>𝑏</m:t>
                      </m:r>
                      <m:bar>
                        <m:barPr>
                          <m:pos m:val="top"/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</m:ctrlPr>
                        </m:bar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𝑐</m:t>
                          </m:r>
                        </m:e>
                      </m:bar>
                      <m:r>
                        <a:rPr lang="en-US" sz="20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B Nazanin" panose="00000400000000000000" pitchFamily="2" charset="-78"/>
                        </a:rPr>
                        <m:t>+</m:t>
                      </m:r>
                      <m:bar>
                        <m:barPr>
                          <m:pos m:val="top"/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</m:ctrlPr>
                        </m:bar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𝑏</m:t>
                          </m:r>
                        </m:e>
                      </m:bar>
                      <m:r>
                        <a:rPr lang="en-US" sz="20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B Nazanin" panose="00000400000000000000" pitchFamily="2" charset="-78"/>
                        </a:rPr>
                        <m:t>𝑑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B Nazanin" panose="00000400000000000000" pitchFamily="2" charset="-78"/>
                        </a:rPr>
                        <m:t>+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B Nazanin" panose="00000400000000000000" pitchFamily="2" charset="-78"/>
                        </a:rPr>
                        <m:t>𝑎</m:t>
                      </m:r>
                      <m:bar>
                        <m:barPr>
                          <m:pos m:val="top"/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</m:ctrlPr>
                        </m:bar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𝑏</m:t>
                          </m:r>
                        </m:e>
                      </m:bar>
                      <m:r>
                        <a:rPr lang="en-US" sz="20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B Nazanin" panose="00000400000000000000" pitchFamily="2" charset="-78"/>
                        </a:rPr>
                        <m:t>𝑐</m:t>
                      </m:r>
                    </m:oMath>
                  </m:oMathPara>
                </a14:m>
                <a:br>
                  <a:rPr lang="en-US" sz="2000" dirty="0">
                    <a:solidFill>
                      <a:schemeClr val="bg1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</a:br>
                <a:endParaRPr lang="en-US" sz="40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9399DBB-3923-4053-B57A-C587A90F29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r="-7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EB2D1B4-BF23-4A03-BD78-F89ABA3CD9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24751" y="2503951"/>
            <a:ext cx="10970362" cy="3506324"/>
          </a:xfrm>
        </p:spPr>
      </p:pic>
    </p:spTree>
    <p:extLst>
      <p:ext uri="{BB962C8B-B14F-4D97-AF65-F5344CB8AC3E}">
        <p14:creationId xmlns:p14="http://schemas.microsoft.com/office/powerpoint/2010/main" val="40388762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9399DBB-3923-4053-B57A-C587A90F298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pPr marL="342900" marR="0" lvl="0" indent="-342900" algn="r" rtl="1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fa-IR" sz="2000" dirty="0">
                    <a:solidFill>
                      <a:schemeClr val="bg1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B Nazanin" panose="00000400000000000000" pitchFamily="2" charset="-78"/>
                  </a:rPr>
                  <a:t>3- با استفاده از جدول کارنو، درستی یا نادرستی عبارت­های زیر را مشخص کنید. (</a:t>
                </a:r>
                <a:r>
                  <a:rPr lang="fa-IR" sz="2000" dirty="0">
                    <a:solidFill>
                      <a:schemeClr val="bg1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Persian Pager Number"/>
                  </a:rPr>
                  <a:t>20</a:t>
                </a:r>
                <a:r>
                  <a:rPr lang="fa-IR" sz="2000" dirty="0">
                    <a:solidFill>
                      <a:schemeClr val="bg1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B Nazanin" panose="00000400000000000000" pitchFamily="2" charset="-78"/>
                  </a:rPr>
                  <a:t> نمره)</a:t>
                </a:r>
                <a:br>
                  <a:rPr lang="en-US" sz="2000" i="1" dirty="0">
                    <a:solidFill>
                      <a:schemeClr val="bg1"/>
                    </a:solidFill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  <a:cs typeface="B Nazanin" panose="00000400000000000000" pitchFamily="2" charset="-78"/>
                  </a:rPr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𝑎</m:t>
                          </m:r>
                          <m:r>
                            <a:rPr lang="en-US" sz="20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+</m:t>
                          </m:r>
                          <m:bar>
                            <m:barPr>
                              <m:pos m:val="top"/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B Nazanin" panose="00000400000000000000" pitchFamily="2" charset="-78"/>
                                </a:rPr>
                              </m:ctrlPr>
                            </m:barPr>
                            <m:e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B Nazanin" panose="00000400000000000000" pitchFamily="2" charset="-78"/>
                                </a:rPr>
                                <m:t>𝑑</m:t>
                              </m:r>
                            </m:e>
                          </m:bar>
                        </m:e>
                      </m:d>
                      <m:d>
                        <m:d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</m:ctrlPr>
                        </m:dPr>
                        <m:e>
                          <m:bar>
                            <m:barPr>
                              <m:pos m:val="top"/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B Nazanin" panose="00000400000000000000" pitchFamily="2" charset="-78"/>
                                </a:rPr>
                              </m:ctrlPr>
                            </m:barPr>
                            <m:e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B Nazanin" panose="00000400000000000000" pitchFamily="2" charset="-78"/>
                                </a:rPr>
                                <m:t>𝑎</m:t>
                              </m:r>
                            </m:e>
                          </m:bar>
                          <m:r>
                            <a:rPr lang="en-US" sz="20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+</m:t>
                          </m:r>
                          <m:bar>
                            <m:barPr>
                              <m:pos m:val="top"/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B Nazanin" panose="00000400000000000000" pitchFamily="2" charset="-78"/>
                                </a:rPr>
                              </m:ctrlPr>
                            </m:barPr>
                            <m:e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B Nazanin" panose="00000400000000000000" pitchFamily="2" charset="-78"/>
                                </a:rPr>
                                <m:t>𝑐</m:t>
                              </m:r>
                            </m:e>
                          </m:bar>
                          <m:r>
                            <a:rPr lang="en-US" sz="20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+</m:t>
                          </m:r>
                          <m:r>
                            <a:rPr lang="en-US" sz="20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𝑑</m:t>
                          </m:r>
                        </m:e>
                      </m:d>
                      <m:r>
                        <a:rPr lang="en-US" sz="20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B Nazanin" panose="00000400000000000000" pitchFamily="2" charset="-78"/>
                        </a:rPr>
                        <m:t>=</m:t>
                      </m:r>
                      <m:bar>
                        <m:barPr>
                          <m:pos m:val="top"/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</m:ctrlPr>
                        </m:bar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𝑐</m:t>
                          </m:r>
                        </m:e>
                      </m:bar>
                      <m:r>
                        <a:rPr lang="en-US" sz="20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B Nazanin" panose="00000400000000000000" pitchFamily="2" charset="-78"/>
                        </a:rPr>
                        <m:t>+</m:t>
                      </m:r>
                      <m:bar>
                        <m:barPr>
                          <m:pos m:val="top"/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</m:ctrlPr>
                        </m:bar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𝑎</m:t>
                          </m:r>
                        </m:e>
                      </m:bar>
                      <m:r>
                        <a:rPr lang="en-US" sz="20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B Nazanin" panose="00000400000000000000" pitchFamily="2" charset="-78"/>
                        </a:rPr>
                        <m:t> </m:t>
                      </m:r>
                      <m:bar>
                        <m:barPr>
                          <m:pos m:val="top"/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</m:ctrlPr>
                        </m:bar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𝑑</m:t>
                          </m:r>
                        </m:e>
                      </m:bar>
                      <m:r>
                        <a:rPr lang="en-US" sz="20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B Nazanin" panose="00000400000000000000" pitchFamily="2" charset="-78"/>
                        </a:rPr>
                        <m:t>+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B Nazanin" panose="00000400000000000000" pitchFamily="2" charset="-78"/>
                        </a:rPr>
                        <m:t>𝑎𝑑</m:t>
                      </m:r>
                    </m:oMath>
                  </m:oMathPara>
                </a14:m>
                <a:br>
                  <a:rPr lang="en-US" sz="2000" dirty="0">
                    <a:solidFill>
                      <a:schemeClr val="bg1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</a:br>
                <a:endParaRPr lang="en-US" sz="40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9399DBB-3923-4053-B57A-C587A90F29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r="-7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85D018-3545-411B-9098-3395C09F8B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AEC3AA-1088-4D88-9E4B-A836BBEEB2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487" y="2173287"/>
            <a:ext cx="11249025" cy="3928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2572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13C98F6-66EA-4EAF-A38A-9BDB7AD2341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pPr algn="r" rtl="1"/>
                <a:r>
                  <a:rPr lang="fa-IR" sz="2000" dirty="0">
                    <a:solidFill>
                      <a:schemeClr val="bg1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B Nazanin" panose="00000400000000000000" pitchFamily="2" charset="-78"/>
                  </a:rPr>
                  <a:t>4- تابع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rPr>
                      <m:t>𝐹</m:t>
                    </m:r>
                    <m:d>
                      <m:dPr>
                        <m:ctrlPr>
                          <a:rPr lang="en-US" sz="20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B Nazanin" panose="00000400000000000000" pitchFamily="2" charset="-78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B Nazanin" panose="00000400000000000000" pitchFamily="2" charset="-78"/>
                          </a:rPr>
                          <m:t>𝑤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B Nazanin" panose="00000400000000000000" pitchFamily="2" charset="-78"/>
                          </a:rPr>
                          <m:t>,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B Nazanin" panose="00000400000000000000" pitchFamily="2" charset="-78"/>
                          </a:rPr>
                          <m:t>𝑥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B Nazanin" panose="00000400000000000000" pitchFamily="2" charset="-78"/>
                          </a:rPr>
                          <m:t>,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B Nazanin" panose="00000400000000000000" pitchFamily="2" charset="-78"/>
                          </a:rPr>
                          <m:t>𝑦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B Nazanin" panose="00000400000000000000" pitchFamily="2" charset="-78"/>
                          </a:rPr>
                          <m:t>,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B Nazanin" panose="00000400000000000000" pitchFamily="2" charset="-78"/>
                          </a:rPr>
                          <m:t>𝑧</m:t>
                        </m:r>
                      </m:e>
                    </m:d>
                    <m:r>
                      <a:rPr lang="en-US" sz="2000" i="1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rPr>
                      <m:t>= </m:t>
                    </m:r>
                    <m:bar>
                      <m:barPr>
                        <m:pos m:val="top"/>
                        <m:ctrlPr>
                          <a:rPr lang="en-US" sz="20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B Nazanin" panose="00000400000000000000" pitchFamily="2" charset="-78"/>
                          </a:rPr>
                        </m:ctrlPr>
                      </m:bar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B Nazanin" panose="00000400000000000000" pitchFamily="2" charset="-78"/>
                          </a:rPr>
                          <m:t>𝑤</m:t>
                        </m:r>
                      </m:e>
                    </m:bar>
                    <m:r>
                      <a:rPr lang="en-US" sz="2000" i="1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rPr>
                      <m:t> </m:t>
                    </m:r>
                    <m:bar>
                      <m:barPr>
                        <m:pos m:val="top"/>
                        <m:ctrlPr>
                          <a:rPr lang="en-US" sz="20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B Nazanin" panose="00000400000000000000" pitchFamily="2" charset="-78"/>
                          </a:rPr>
                        </m:ctrlPr>
                      </m:bar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B Nazanin" panose="00000400000000000000" pitchFamily="2" charset="-78"/>
                          </a:rPr>
                          <m:t>𝑥</m:t>
                        </m:r>
                      </m:e>
                    </m:bar>
                    <m:r>
                      <a:rPr lang="en-US" sz="2000" i="1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rPr>
                      <m:t> </m:t>
                    </m:r>
                    <m:bar>
                      <m:barPr>
                        <m:pos m:val="top"/>
                        <m:ctrlPr>
                          <a:rPr lang="en-US" sz="20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B Nazanin" panose="00000400000000000000" pitchFamily="2" charset="-78"/>
                          </a:rPr>
                        </m:ctrlPr>
                      </m:bar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B Nazanin" panose="00000400000000000000" pitchFamily="2" charset="-78"/>
                          </a:rPr>
                          <m:t>𝑦</m:t>
                        </m:r>
                      </m:e>
                    </m:bar>
                    <m:r>
                      <a:rPr lang="en-US" sz="2000" i="1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rPr>
                      <m:t> </m:t>
                    </m:r>
                    <m:bar>
                      <m:barPr>
                        <m:pos m:val="top"/>
                        <m:ctrlPr>
                          <a:rPr lang="en-US" sz="20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B Nazanin" panose="00000400000000000000" pitchFamily="2" charset="-78"/>
                          </a:rPr>
                        </m:ctrlPr>
                      </m:bar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B Nazanin" panose="00000400000000000000" pitchFamily="2" charset="-78"/>
                          </a:rPr>
                          <m:t>𝑧</m:t>
                        </m:r>
                      </m:e>
                    </m:bar>
                    <m:r>
                      <a:rPr lang="en-US" sz="2000" i="1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rPr>
                      <m:t>+</m:t>
                    </m:r>
                    <m:r>
                      <a:rPr lang="en-US" sz="2000" i="1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rPr>
                      <m:t>𝑤</m:t>
                    </m:r>
                    <m:bar>
                      <m:barPr>
                        <m:pos m:val="top"/>
                        <m:ctrlPr>
                          <a:rPr lang="en-US" sz="20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B Nazanin" panose="00000400000000000000" pitchFamily="2" charset="-78"/>
                          </a:rPr>
                        </m:ctrlPr>
                      </m:bar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B Nazanin" panose="00000400000000000000" pitchFamily="2" charset="-78"/>
                          </a:rPr>
                          <m:t>𝑥</m:t>
                        </m:r>
                      </m:e>
                    </m:bar>
                    <m:r>
                      <a:rPr lang="en-US" sz="2000" i="1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rPr>
                      <m:t> </m:t>
                    </m:r>
                    <m:bar>
                      <m:barPr>
                        <m:pos m:val="top"/>
                        <m:ctrlPr>
                          <a:rPr lang="en-US" sz="20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B Nazanin" panose="00000400000000000000" pitchFamily="2" charset="-78"/>
                          </a:rPr>
                        </m:ctrlPr>
                      </m:bar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B Nazanin" panose="00000400000000000000" pitchFamily="2" charset="-78"/>
                          </a:rPr>
                          <m:t>𝑧</m:t>
                        </m:r>
                      </m:e>
                    </m:bar>
                    <m:r>
                      <a:rPr lang="en-US" sz="2000" i="1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rPr>
                      <m:t>+</m:t>
                    </m:r>
                    <m:r>
                      <a:rPr lang="en-US" sz="2000" i="1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rPr>
                      <m:t>𝑤𝑥</m:t>
                    </m:r>
                    <m:bar>
                      <m:barPr>
                        <m:pos m:val="top"/>
                        <m:ctrlPr>
                          <a:rPr lang="en-US" sz="20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B Nazanin" panose="00000400000000000000" pitchFamily="2" charset="-78"/>
                          </a:rPr>
                        </m:ctrlPr>
                      </m:bar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B Nazanin" panose="00000400000000000000" pitchFamily="2" charset="-78"/>
                          </a:rPr>
                          <m:t>𝑦</m:t>
                        </m:r>
                      </m:e>
                    </m:bar>
                  </m:oMath>
                </a14:m>
                <a:r>
                  <a:rPr lang="en-US" sz="2000" dirty="0">
                    <a:solidFill>
                      <a:schemeClr val="bg1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B Nazanin" panose="00000400000000000000" pitchFamily="2" charset="-78"/>
                  </a:rPr>
                  <a:t> </a:t>
                </a:r>
                <a:r>
                  <a:rPr lang="fa-IR" sz="2000" dirty="0">
                    <a:solidFill>
                      <a:schemeClr val="bg1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B Nazanin" panose="00000400000000000000" pitchFamily="2" charset="-78"/>
                  </a:rPr>
                  <a:t> به صورت ناکامل توصیف شده و در توصیف آن تعدادی </a:t>
                </a:r>
                <a:r>
                  <a:rPr lang="en-US" sz="2000" dirty="0">
                    <a:solidFill>
                      <a:schemeClr val="bg1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B Nazanin" panose="00000400000000000000" pitchFamily="2" charset="-78"/>
                  </a:rPr>
                  <a:t>don’t care</a:t>
                </a:r>
                <a:r>
                  <a:rPr lang="fa-IR" sz="2000" dirty="0">
                    <a:solidFill>
                      <a:schemeClr val="bg1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B Nazanin" panose="00000400000000000000" pitchFamily="2" charset="-78"/>
                  </a:rPr>
                  <a:t> وجود داشته است. پس از ساده­سازی با استفاده از جدول کارنو، عبارت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rPr>
                      <m:t>𝑤𝑥</m:t>
                    </m:r>
                    <m:r>
                      <a:rPr lang="en-US" sz="2000" i="1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rPr>
                      <m:t>+</m:t>
                    </m:r>
                    <m:bar>
                      <m:barPr>
                        <m:pos m:val="top"/>
                        <m:ctrlPr>
                          <a:rPr lang="en-US" sz="20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B Nazanin" panose="00000400000000000000" pitchFamily="2" charset="-78"/>
                          </a:rPr>
                        </m:ctrlPr>
                      </m:bar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B Nazanin" panose="00000400000000000000" pitchFamily="2" charset="-78"/>
                          </a:rPr>
                          <m:t>𝑥</m:t>
                        </m:r>
                      </m:e>
                    </m:bar>
                    <m:r>
                      <a:rPr lang="en-US" sz="2000" i="1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rPr>
                      <m:t> </m:t>
                    </m:r>
                    <m:bar>
                      <m:barPr>
                        <m:pos m:val="top"/>
                        <m:ctrlPr>
                          <a:rPr lang="en-US" sz="20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B Nazanin" panose="00000400000000000000" pitchFamily="2" charset="-78"/>
                          </a:rPr>
                        </m:ctrlPr>
                      </m:bar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B Nazanin" panose="00000400000000000000" pitchFamily="2" charset="-78"/>
                          </a:rPr>
                          <m:t>𝑧</m:t>
                        </m:r>
                      </m:e>
                    </m:bar>
                  </m:oMath>
                </a14:m>
                <a:r>
                  <a:rPr lang="en-US" sz="2000" dirty="0">
                    <a:solidFill>
                      <a:schemeClr val="bg1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B Nazanin" panose="00000400000000000000" pitchFamily="2" charset="-78"/>
                  </a:rPr>
                  <a:t> </a:t>
                </a:r>
                <a:r>
                  <a:rPr lang="fa-IR" sz="2000" dirty="0">
                    <a:solidFill>
                      <a:schemeClr val="bg1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B Nazanin" panose="00000400000000000000" pitchFamily="2" charset="-78"/>
                  </a:rPr>
                  <a:t> به دست آمده است. محل خانه­های </a:t>
                </a:r>
                <a:r>
                  <a:rPr lang="en-US" sz="2000" dirty="0">
                    <a:solidFill>
                      <a:schemeClr val="bg1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B Nazanin" panose="00000400000000000000" pitchFamily="2" charset="-78"/>
                  </a:rPr>
                  <a:t>don’t care</a:t>
                </a:r>
                <a:r>
                  <a:rPr lang="fa-IR" sz="2000" dirty="0">
                    <a:solidFill>
                      <a:schemeClr val="bg1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B Nazanin" panose="00000400000000000000" pitchFamily="2" charset="-78"/>
                  </a:rPr>
                  <a:t> را تعیین کنید. (</a:t>
                </a:r>
                <a:r>
                  <a:rPr lang="fa-IR" sz="2000" dirty="0">
                    <a:solidFill>
                      <a:schemeClr val="bg1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Persian Pager Number"/>
                  </a:rPr>
                  <a:t>10</a:t>
                </a:r>
                <a:r>
                  <a:rPr lang="fa-IR" sz="2000" dirty="0">
                    <a:solidFill>
                      <a:schemeClr val="bg1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B Nazanin" panose="00000400000000000000" pitchFamily="2" charset="-78"/>
                  </a:rPr>
                  <a:t> نمره)</a:t>
                </a:r>
                <a:endParaRPr lang="en-US" sz="40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13C98F6-66EA-4EAF-A38A-9BDB7AD234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862" r="-7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A01D84-4104-4742-8823-3D7B9A2A61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F9982C-D791-43E5-9491-9331EDBFA4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362" y="2097088"/>
            <a:ext cx="10963276" cy="414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5323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27</TotalTime>
  <Words>625</Words>
  <Application>Microsoft Office PowerPoint</Application>
  <PresentationFormat>Widescreen</PresentationFormat>
  <Paragraphs>13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Calibri</vt:lpstr>
      <vt:lpstr>Cambria Math</vt:lpstr>
      <vt:lpstr>Persian Pager Number</vt:lpstr>
      <vt:lpstr>Tw Cen MT</vt:lpstr>
      <vt:lpstr>Circuit</vt:lpstr>
      <vt:lpstr>حل تمرین سری چهارم</vt:lpstr>
      <vt:lpstr>1-توابع زیر را در نظر بگیرید و با استفاده از جدول کارنو موارد خواسته شده را انجام دهید. (40 نمره) f_3 (w,x,y,z)= ∑1▒〖m(0,1,2,4,5,6,8,9,12,13,14)〗  الف) ساده شده توابع را به صورت حاصل­جمع حاصل­ضرب­ها (SOP) بدست آورید.  ب) ساده شده مکمل توابع را به صورت حاصل­جمع حاصل­ضرب­ها (SOP) بدست آورید. </vt:lpstr>
      <vt:lpstr>توابع زیر را در نظر بگیرید و با استفاده از جدول کارنو موارد خواسته شده را انجام دهید. (40 نمره) f_3 (w,x,y,z)= ∑1▒〖m(0,1,2,4,5,6,8,9,12,13,14)〗  پ) ساده شده توابع را به صورت حاصل­ضرب حاصل­جمع­ها (POS) بدست آورید.    د) ساده شده مکمل توابع را به صورت حاصل­ضرب حاصل­جمع­ها (POS) بدست آورید. </vt:lpstr>
      <vt:lpstr>توابع زیر را در نظر بگیرید و با استفاده از جدول کارنو موارد خواسته شده را انجام دهید. (40 نمره)  f_4 (w,x,y,z)=(w+¯x)(y+¯z)(¯w+y)  الف) ساده شده توابع را به صورت حاصل­جمع حاصل­ضرب­ها (SOP) بدست آورید.  ب) ساده شده مکمل توابع را به صورت حاصل­جمع حاصل­ضرب­ها (SOP) بدست آورید. </vt:lpstr>
      <vt:lpstr>توابع زیر را در نظر بگیرید و با استفاده از جدول کارنو موارد خواسته شده را انجام دهید. (40 نمره)  f_4 (w,x,y,z)=(w+¯x)(y+¯z)(¯w+y)  پ) ساده شده توابع را به صورت حاصل­ضرب حاصل­جمع­ها (POS) بدست آورید.    د) ساده شده مکمل توابع را به صورت حاصل­ضرب حاصل­جمع­ها (POS) بدست آورید. </vt:lpstr>
      <vt:lpstr>2-تابع  f(w,x,y,z)= ∑1▒〖m(2,3,4,6,7,10)+∑1▒〖d(5,11,15)〗〗را با استفاده از جدول کارنو، به فرم حاصل­جمع حاصل­ضرب­ها (SOP) ساده کنید. (10 نمره) </vt:lpstr>
      <vt:lpstr>3- با استفاده از جدول کارنو، درستی یا نادرستی عبارت­های زیر را مشخص کنید. (20 نمره) ¯b d+ ¯a b¯c+a¯b c+ab¯c=b¯c+¯b d+a¯b c </vt:lpstr>
      <vt:lpstr>3- با استفاده از جدول کارنو، درستی یا نادرستی عبارت­های زیر را مشخص کنید. (20 نمره) (a+¯d)(¯a+¯c+d)=¯c+¯a  ¯d+ad </vt:lpstr>
      <vt:lpstr>4- تابع F(w,x,y,z)= ¯w  ¯x  ¯y  ¯z+w¯x  ¯z+wx¯y  به صورت ناکامل توصیف شده و در توصیف آن تعدادی don’t care وجود داشته است. پس از ساده­سازی با استفاده از جدول کارنو، عبارت wx+¯x  ¯z  به دست آمده است. محل خانه­های don’t care را تعیین کنید. (10 نمره)</vt:lpstr>
      <vt:lpstr>5-توابع زیر را در نظر بگیرید. (20 نمره) F_1 (w,x,y,z)= ∑1▒(0,2,3,5,6)  F_2 (w,x,y,z)= ∑1▒〖(0,1,3,7)〗 </vt:lpstr>
      <vt:lpstr> با توجه به توابع داده شده درستی یا نادرستی عبارت­های زیر را با استفاده از جدول کارنو مشخص کنید. ¯((F_1+F_2))=∑1▒〖(0,3)〗 </vt:lpstr>
      <vt:lpstr> با توجه به توابع داده شده درستی یا نادرستی عبارت­های زیر را با استفاده از جدول کارنو مشخص کنید. F_1⨁F_2=∑1▒〖(1,2,5,6,7)〗 </vt:lpstr>
      <vt:lpstr>6- در جدول کارنوی 5 متغیره، مشخص کنید به طور کلی چه تعداد دسته می­توان تشکیل داد. (15 نمره)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حل تمرین سری چهارم</dc:title>
  <dc:creator>Yeganeh Kordi</dc:creator>
  <cp:lastModifiedBy>Yeganeh Kordi</cp:lastModifiedBy>
  <cp:revision>1</cp:revision>
  <dcterms:created xsi:type="dcterms:W3CDTF">2020-10-27T19:57:39Z</dcterms:created>
  <dcterms:modified xsi:type="dcterms:W3CDTF">2020-10-27T20:25:14Z</dcterms:modified>
</cp:coreProperties>
</file>